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3" r:id="rId2"/>
  </p:sldMasterIdLst>
  <p:notesMasterIdLst>
    <p:notesMasterId r:id="rId38"/>
  </p:notesMasterIdLst>
  <p:handoutMasterIdLst>
    <p:handoutMasterId r:id="rId39"/>
  </p:handoutMasterIdLst>
  <p:sldIdLst>
    <p:sldId id="313" r:id="rId3"/>
    <p:sldId id="314" r:id="rId4"/>
    <p:sldId id="315" r:id="rId5"/>
    <p:sldId id="316" r:id="rId6"/>
    <p:sldId id="317" r:id="rId7"/>
    <p:sldId id="318" r:id="rId8"/>
    <p:sldId id="319" r:id="rId9"/>
    <p:sldId id="320" r:id="rId10"/>
    <p:sldId id="321" r:id="rId11"/>
    <p:sldId id="322" r:id="rId12"/>
    <p:sldId id="346"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48" r:id="rId30"/>
    <p:sldId id="339" r:id="rId31"/>
    <p:sldId id="340" r:id="rId32"/>
    <p:sldId id="341" r:id="rId33"/>
    <p:sldId id="342" r:id="rId34"/>
    <p:sldId id="343" r:id="rId35"/>
    <p:sldId id="344" r:id="rId36"/>
    <p:sldId id="345" r:id="rId37"/>
  </p:sldIdLst>
  <p:sldSz cx="9144000" cy="6858000" type="screen4x3"/>
  <p:notesSz cx="7053263" cy="93091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7A7B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18" autoAdjust="0"/>
  </p:normalViewPr>
  <p:slideViewPr>
    <p:cSldViewPr snapToGrid="0" snapToObjects="1">
      <p:cViewPr varScale="1">
        <p:scale>
          <a:sx n="101" d="100"/>
          <a:sy n="101" d="100"/>
        </p:scale>
        <p:origin x="19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B8000-E424-4220-95D5-ED0F21BEFFE3}"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53FD818A-ADC6-4244-8112-A0B3679812EA}">
      <dgm:prSet phldrT="[Text]"/>
      <dgm:spPr/>
      <dgm:t>
        <a:bodyPr/>
        <a:lstStyle/>
        <a:p>
          <a:r>
            <a:rPr lang="en-US" b="1" dirty="0"/>
            <a:t>Services</a:t>
          </a:r>
        </a:p>
      </dgm:t>
    </dgm:pt>
    <dgm:pt modelId="{505F047C-1B09-48C8-ACD6-B5ECF3A4B4CC}" type="parTrans" cxnId="{A9AA8393-C8E1-4D66-ACFB-3E1E993E222B}">
      <dgm:prSet/>
      <dgm:spPr/>
      <dgm:t>
        <a:bodyPr/>
        <a:lstStyle/>
        <a:p>
          <a:endParaRPr lang="en-US"/>
        </a:p>
      </dgm:t>
    </dgm:pt>
    <dgm:pt modelId="{E483E764-96C0-4249-9C8D-3626B8512521}" type="sibTrans" cxnId="{A9AA8393-C8E1-4D66-ACFB-3E1E993E222B}">
      <dgm:prSet/>
      <dgm:spPr/>
      <dgm:t>
        <a:bodyPr/>
        <a:lstStyle/>
        <a:p>
          <a:endParaRPr lang="en-US"/>
        </a:p>
      </dgm:t>
    </dgm:pt>
    <dgm:pt modelId="{189AEA17-29DC-4E56-A98E-D19F868C10AB}">
      <dgm:prSet phldrT="[Text]"/>
      <dgm:spPr/>
      <dgm:t>
        <a:bodyPr/>
        <a:lstStyle/>
        <a:p>
          <a:r>
            <a:rPr lang="en-US" dirty="0"/>
            <a:t>#16: Scope of Project</a:t>
          </a:r>
        </a:p>
      </dgm:t>
    </dgm:pt>
    <dgm:pt modelId="{044364FA-E17C-44D8-9112-677E16342547}" type="parTrans" cxnId="{EF49289B-6FCD-4EEF-8EEC-39801CC131EA}">
      <dgm:prSet/>
      <dgm:spPr/>
      <dgm:t>
        <a:bodyPr/>
        <a:lstStyle/>
        <a:p>
          <a:endParaRPr lang="en-US"/>
        </a:p>
      </dgm:t>
    </dgm:pt>
    <dgm:pt modelId="{7C3709FB-7B38-4117-A3F9-C3997DE8F492}" type="sibTrans" cxnId="{EF49289B-6FCD-4EEF-8EEC-39801CC131EA}">
      <dgm:prSet/>
      <dgm:spPr/>
      <dgm:t>
        <a:bodyPr/>
        <a:lstStyle/>
        <a:p>
          <a:endParaRPr lang="en-US"/>
        </a:p>
      </dgm:t>
    </dgm:pt>
    <dgm:pt modelId="{2E74AE6F-5F1E-4C1A-B961-DF4A80B929CF}">
      <dgm:prSet phldrT="[Text]"/>
      <dgm:spPr/>
      <dgm:t>
        <a:bodyPr/>
        <a:lstStyle/>
        <a:p>
          <a:r>
            <a:rPr lang="en-US" b="1" dirty="0"/>
            <a:t>Management and Finance</a:t>
          </a:r>
          <a:endParaRPr lang="en-US" dirty="0"/>
        </a:p>
      </dgm:t>
    </dgm:pt>
    <dgm:pt modelId="{24C3DBCC-303E-4089-B5F7-7172C3FD4642}" type="parTrans" cxnId="{0AC420EE-BF8F-49C4-ACA1-092E0C0D15A9}">
      <dgm:prSet/>
      <dgm:spPr/>
      <dgm:t>
        <a:bodyPr/>
        <a:lstStyle/>
        <a:p>
          <a:endParaRPr lang="en-US"/>
        </a:p>
      </dgm:t>
    </dgm:pt>
    <dgm:pt modelId="{B2DADA18-EBC4-4A0B-8285-89EDE6A04EAC}" type="sibTrans" cxnId="{0AC420EE-BF8F-49C4-ACA1-092E0C0D15A9}">
      <dgm:prSet/>
      <dgm:spPr/>
      <dgm:t>
        <a:bodyPr/>
        <a:lstStyle/>
        <a:p>
          <a:endParaRPr lang="en-US"/>
        </a:p>
      </dgm:t>
    </dgm:pt>
    <dgm:pt modelId="{B80DA5A7-9CF0-4533-A222-A71FC051AD7D}">
      <dgm:prSet phldrT="[Text]"/>
      <dgm:spPr/>
      <dgm:t>
        <a:bodyPr/>
        <a:lstStyle/>
        <a:p>
          <a:r>
            <a:rPr lang="en-US" dirty="0"/>
            <a:t>#7: Sliding Fee Discounts</a:t>
          </a:r>
        </a:p>
      </dgm:t>
    </dgm:pt>
    <dgm:pt modelId="{95120F68-DCCB-4C1C-9485-AE758FAB2FB6}" type="parTrans" cxnId="{BDE41135-B0F7-4464-82AD-01D80077A7B6}">
      <dgm:prSet/>
      <dgm:spPr/>
      <dgm:t>
        <a:bodyPr/>
        <a:lstStyle/>
        <a:p>
          <a:endParaRPr lang="en-US"/>
        </a:p>
      </dgm:t>
    </dgm:pt>
    <dgm:pt modelId="{EA4DF712-067D-49C2-A345-5EB3EACFF563}" type="sibTrans" cxnId="{BDE41135-B0F7-4464-82AD-01D80077A7B6}">
      <dgm:prSet/>
      <dgm:spPr/>
      <dgm:t>
        <a:bodyPr/>
        <a:lstStyle/>
        <a:p>
          <a:endParaRPr lang="en-US"/>
        </a:p>
      </dgm:t>
    </dgm:pt>
    <dgm:pt modelId="{B89E79D2-C535-4A67-A4CB-4FA5AC432C11}">
      <dgm:prSet phldrT="[Text]"/>
      <dgm:spPr/>
      <dgm:t>
        <a:bodyPr/>
        <a:lstStyle/>
        <a:p>
          <a:r>
            <a:rPr lang="en-US" b="1" dirty="0"/>
            <a:t>Governance</a:t>
          </a:r>
          <a:endParaRPr lang="en-US" dirty="0"/>
        </a:p>
      </dgm:t>
    </dgm:pt>
    <dgm:pt modelId="{0E18F7F7-4DD6-465D-BDBB-9805EA3A6409}" type="parTrans" cxnId="{0714B8B6-07A8-4CDC-9234-225762162FED}">
      <dgm:prSet/>
      <dgm:spPr/>
      <dgm:t>
        <a:bodyPr/>
        <a:lstStyle/>
        <a:p>
          <a:endParaRPr lang="en-US"/>
        </a:p>
      </dgm:t>
    </dgm:pt>
    <dgm:pt modelId="{CAF29029-ACEF-4248-94BE-ACDBC00CD6D2}" type="sibTrans" cxnId="{0714B8B6-07A8-4CDC-9234-225762162FED}">
      <dgm:prSet/>
      <dgm:spPr/>
      <dgm:t>
        <a:bodyPr/>
        <a:lstStyle/>
        <a:p>
          <a:endParaRPr lang="en-US"/>
        </a:p>
      </dgm:t>
    </dgm:pt>
    <dgm:pt modelId="{355B7553-54C4-4F04-9555-41DA6DC7267E}">
      <dgm:prSet phldrT="[Text]"/>
      <dgm:spPr/>
      <dgm:t>
        <a:bodyPr/>
        <a:lstStyle/>
        <a:p>
          <a:r>
            <a:rPr lang="en-US" dirty="0"/>
            <a:t>#17: Board Authority</a:t>
          </a:r>
        </a:p>
      </dgm:t>
    </dgm:pt>
    <dgm:pt modelId="{7A8DB909-AAAD-4214-ADC2-5F09809ABB6B}" type="parTrans" cxnId="{45DCF04C-4745-4D4B-AA70-F64D84E8A6EF}">
      <dgm:prSet/>
      <dgm:spPr/>
      <dgm:t>
        <a:bodyPr/>
        <a:lstStyle/>
        <a:p>
          <a:endParaRPr lang="en-US"/>
        </a:p>
      </dgm:t>
    </dgm:pt>
    <dgm:pt modelId="{6D2F8311-5480-4B83-B202-C4F133D7B5A3}" type="sibTrans" cxnId="{45DCF04C-4745-4D4B-AA70-F64D84E8A6EF}">
      <dgm:prSet/>
      <dgm:spPr/>
      <dgm:t>
        <a:bodyPr/>
        <a:lstStyle/>
        <a:p>
          <a:endParaRPr lang="en-US"/>
        </a:p>
      </dgm:t>
    </dgm:pt>
    <dgm:pt modelId="{FD8698AD-A59C-4DFA-BB3A-46B96484DCB8}">
      <dgm:prSet phldrT="[Text]"/>
      <dgm:spPr/>
      <dgm:t>
        <a:bodyPr/>
        <a:lstStyle/>
        <a:p>
          <a:r>
            <a:rPr lang="en-US" dirty="0"/>
            <a:t>#10 &amp; #11: Collaborations &amp; Affiliations</a:t>
          </a:r>
        </a:p>
      </dgm:t>
    </dgm:pt>
    <dgm:pt modelId="{4B9607A2-AC3B-4243-A991-52224D640BB8}" type="parTrans" cxnId="{DDC16DFA-E3B5-411E-A3B7-9510A7E1CC96}">
      <dgm:prSet/>
      <dgm:spPr/>
      <dgm:t>
        <a:bodyPr/>
        <a:lstStyle/>
        <a:p>
          <a:endParaRPr lang="en-US"/>
        </a:p>
      </dgm:t>
    </dgm:pt>
    <dgm:pt modelId="{690A0751-A6CF-4C50-9EFD-C01DB3B76C37}" type="sibTrans" cxnId="{DDC16DFA-E3B5-411E-A3B7-9510A7E1CC96}">
      <dgm:prSet/>
      <dgm:spPr/>
      <dgm:t>
        <a:bodyPr/>
        <a:lstStyle/>
        <a:p>
          <a:endParaRPr lang="en-US"/>
        </a:p>
      </dgm:t>
    </dgm:pt>
    <dgm:pt modelId="{7B4FFFB8-A28D-457C-B9C6-66D7C5A36C02}">
      <dgm:prSet phldrT="[Text]"/>
      <dgm:spPr/>
      <dgm:t>
        <a:bodyPr/>
        <a:lstStyle/>
        <a:p>
          <a:r>
            <a:rPr lang="en-US" dirty="0"/>
            <a:t>#18: Board Composition</a:t>
          </a:r>
        </a:p>
      </dgm:t>
    </dgm:pt>
    <dgm:pt modelId="{63E464B4-F939-454F-82F8-2CC3B0666D71}" type="parTrans" cxnId="{7D6436A7-965E-43A4-B5ED-6799BBE5B98F}">
      <dgm:prSet/>
      <dgm:spPr/>
      <dgm:t>
        <a:bodyPr/>
        <a:lstStyle/>
        <a:p>
          <a:endParaRPr lang="en-US"/>
        </a:p>
      </dgm:t>
    </dgm:pt>
    <dgm:pt modelId="{0BF4D623-1D06-4BCD-A935-A3D42D8FA136}" type="sibTrans" cxnId="{7D6436A7-965E-43A4-B5ED-6799BBE5B98F}">
      <dgm:prSet/>
      <dgm:spPr/>
      <dgm:t>
        <a:bodyPr/>
        <a:lstStyle/>
        <a:p>
          <a:endParaRPr lang="en-US"/>
        </a:p>
      </dgm:t>
    </dgm:pt>
    <dgm:pt modelId="{0FEDC857-5134-42A3-A101-7D8E7C508F63}">
      <dgm:prSet phldrT="[Text]"/>
      <dgm:spPr/>
      <dgm:t>
        <a:bodyPr/>
        <a:lstStyle/>
        <a:p>
          <a:r>
            <a:rPr lang="en-US" dirty="0"/>
            <a:t>#19: Conflict of Interest Policy</a:t>
          </a:r>
        </a:p>
      </dgm:t>
    </dgm:pt>
    <dgm:pt modelId="{E84D5B85-DE82-43D3-80C6-D443B8D64D3F}" type="parTrans" cxnId="{4C93B357-EB62-46F9-84C1-10E37E54187A}">
      <dgm:prSet/>
      <dgm:spPr/>
      <dgm:t>
        <a:bodyPr/>
        <a:lstStyle/>
        <a:p>
          <a:endParaRPr lang="en-US"/>
        </a:p>
      </dgm:t>
    </dgm:pt>
    <dgm:pt modelId="{8061A956-35CA-4D60-BBCE-A67F6C99EEC0}" type="sibTrans" cxnId="{4C93B357-EB62-46F9-84C1-10E37E54187A}">
      <dgm:prSet/>
      <dgm:spPr/>
      <dgm:t>
        <a:bodyPr/>
        <a:lstStyle/>
        <a:p>
          <a:endParaRPr lang="en-US"/>
        </a:p>
      </dgm:t>
    </dgm:pt>
    <dgm:pt modelId="{15B7B7B8-4762-4998-9065-465E800340B6}">
      <dgm:prSet phldrT="[Text]"/>
      <dgm:spPr/>
      <dgm:t>
        <a:bodyPr/>
        <a:lstStyle/>
        <a:p>
          <a:r>
            <a:rPr lang="en-US" dirty="0"/>
            <a:t>#2: Required &amp; Additional Services</a:t>
          </a:r>
        </a:p>
      </dgm:t>
    </dgm:pt>
    <dgm:pt modelId="{CBCCB79B-C977-493C-A99D-15DD141ABECC}" type="parTrans" cxnId="{0D532B63-27B0-4CE3-B9B7-211E56934EC0}">
      <dgm:prSet/>
      <dgm:spPr/>
      <dgm:t>
        <a:bodyPr/>
        <a:lstStyle/>
        <a:p>
          <a:endParaRPr lang="en-US"/>
        </a:p>
      </dgm:t>
    </dgm:pt>
    <dgm:pt modelId="{C240AD89-71E3-4D7C-8C58-22A8F0C4208C}" type="sibTrans" cxnId="{0D532B63-27B0-4CE3-B9B7-211E56934EC0}">
      <dgm:prSet/>
      <dgm:spPr/>
      <dgm:t>
        <a:bodyPr/>
        <a:lstStyle/>
        <a:p>
          <a:endParaRPr lang="en-US"/>
        </a:p>
      </dgm:t>
    </dgm:pt>
    <dgm:pt modelId="{2A4B5D7F-73AF-4651-995A-D531263661BF}" type="pres">
      <dgm:prSet presAssocID="{B03B8000-E424-4220-95D5-ED0F21BEFFE3}" presName="linear" presStyleCnt="0">
        <dgm:presLayoutVars>
          <dgm:dir/>
          <dgm:animLvl val="lvl"/>
          <dgm:resizeHandles val="exact"/>
        </dgm:presLayoutVars>
      </dgm:prSet>
      <dgm:spPr/>
    </dgm:pt>
    <dgm:pt modelId="{AD59D1FA-1199-4F71-85E7-23D2A57C003D}" type="pres">
      <dgm:prSet presAssocID="{53FD818A-ADC6-4244-8112-A0B3679812EA}" presName="parentLin" presStyleCnt="0"/>
      <dgm:spPr/>
    </dgm:pt>
    <dgm:pt modelId="{63550C5B-954F-43B9-8EC5-D8213C7AD12D}" type="pres">
      <dgm:prSet presAssocID="{53FD818A-ADC6-4244-8112-A0B3679812EA}" presName="parentLeftMargin" presStyleLbl="node1" presStyleIdx="0" presStyleCnt="3"/>
      <dgm:spPr/>
    </dgm:pt>
    <dgm:pt modelId="{03BA6B20-245C-4EDF-A033-5DD9233945C5}" type="pres">
      <dgm:prSet presAssocID="{53FD818A-ADC6-4244-8112-A0B3679812EA}" presName="parentText" presStyleLbl="node1" presStyleIdx="0" presStyleCnt="3">
        <dgm:presLayoutVars>
          <dgm:chMax val="0"/>
          <dgm:bulletEnabled val="1"/>
        </dgm:presLayoutVars>
      </dgm:prSet>
      <dgm:spPr/>
    </dgm:pt>
    <dgm:pt modelId="{A9AF3BA2-333F-4E57-B91D-0E680879178A}" type="pres">
      <dgm:prSet presAssocID="{53FD818A-ADC6-4244-8112-A0B3679812EA}" presName="negativeSpace" presStyleCnt="0"/>
      <dgm:spPr/>
    </dgm:pt>
    <dgm:pt modelId="{1815B3BB-1E86-4329-87FF-56045F9955FF}" type="pres">
      <dgm:prSet presAssocID="{53FD818A-ADC6-4244-8112-A0B3679812EA}" presName="childText" presStyleLbl="conFgAcc1" presStyleIdx="0" presStyleCnt="3">
        <dgm:presLayoutVars>
          <dgm:bulletEnabled val="1"/>
        </dgm:presLayoutVars>
      </dgm:prSet>
      <dgm:spPr/>
    </dgm:pt>
    <dgm:pt modelId="{C87BCD9B-393E-4790-B0E6-DC91EB718485}" type="pres">
      <dgm:prSet presAssocID="{E483E764-96C0-4249-9C8D-3626B8512521}" presName="spaceBetweenRectangles" presStyleCnt="0"/>
      <dgm:spPr/>
    </dgm:pt>
    <dgm:pt modelId="{87135893-53FA-4A1E-A359-447E793C35A8}" type="pres">
      <dgm:prSet presAssocID="{2E74AE6F-5F1E-4C1A-B961-DF4A80B929CF}" presName="parentLin" presStyleCnt="0"/>
      <dgm:spPr/>
    </dgm:pt>
    <dgm:pt modelId="{786F56EF-0D10-4DE0-9A2D-8FBEDF1678CB}" type="pres">
      <dgm:prSet presAssocID="{2E74AE6F-5F1E-4C1A-B961-DF4A80B929CF}" presName="parentLeftMargin" presStyleLbl="node1" presStyleIdx="0" presStyleCnt="3"/>
      <dgm:spPr/>
    </dgm:pt>
    <dgm:pt modelId="{4665B30A-E680-4CD3-99DD-F21EA233BDA8}" type="pres">
      <dgm:prSet presAssocID="{2E74AE6F-5F1E-4C1A-B961-DF4A80B929CF}" presName="parentText" presStyleLbl="node1" presStyleIdx="1" presStyleCnt="3">
        <dgm:presLayoutVars>
          <dgm:chMax val="0"/>
          <dgm:bulletEnabled val="1"/>
        </dgm:presLayoutVars>
      </dgm:prSet>
      <dgm:spPr/>
    </dgm:pt>
    <dgm:pt modelId="{DF2B9B0F-A2BB-49D7-AD1B-6F16E36A4BC8}" type="pres">
      <dgm:prSet presAssocID="{2E74AE6F-5F1E-4C1A-B961-DF4A80B929CF}" presName="negativeSpace" presStyleCnt="0"/>
      <dgm:spPr/>
    </dgm:pt>
    <dgm:pt modelId="{1536087A-1F07-4AA3-9600-0A5F0B55F48D}" type="pres">
      <dgm:prSet presAssocID="{2E74AE6F-5F1E-4C1A-B961-DF4A80B929CF}" presName="childText" presStyleLbl="conFgAcc1" presStyleIdx="1" presStyleCnt="3">
        <dgm:presLayoutVars>
          <dgm:bulletEnabled val="1"/>
        </dgm:presLayoutVars>
      </dgm:prSet>
      <dgm:spPr/>
    </dgm:pt>
    <dgm:pt modelId="{27EEFFE1-5248-4734-9CA5-39F2CB1B433F}" type="pres">
      <dgm:prSet presAssocID="{B2DADA18-EBC4-4A0B-8285-89EDE6A04EAC}" presName="spaceBetweenRectangles" presStyleCnt="0"/>
      <dgm:spPr/>
    </dgm:pt>
    <dgm:pt modelId="{B7463326-45D6-439F-B3D8-82EBDD55F4DA}" type="pres">
      <dgm:prSet presAssocID="{B89E79D2-C535-4A67-A4CB-4FA5AC432C11}" presName="parentLin" presStyleCnt="0"/>
      <dgm:spPr/>
    </dgm:pt>
    <dgm:pt modelId="{EE788694-F53A-47C8-BC84-CCD0D472123A}" type="pres">
      <dgm:prSet presAssocID="{B89E79D2-C535-4A67-A4CB-4FA5AC432C11}" presName="parentLeftMargin" presStyleLbl="node1" presStyleIdx="1" presStyleCnt="3"/>
      <dgm:spPr/>
    </dgm:pt>
    <dgm:pt modelId="{49141746-033C-4E5A-9DCA-404CB8D2E31D}" type="pres">
      <dgm:prSet presAssocID="{B89E79D2-C535-4A67-A4CB-4FA5AC432C11}" presName="parentText" presStyleLbl="node1" presStyleIdx="2" presStyleCnt="3">
        <dgm:presLayoutVars>
          <dgm:chMax val="0"/>
          <dgm:bulletEnabled val="1"/>
        </dgm:presLayoutVars>
      </dgm:prSet>
      <dgm:spPr/>
    </dgm:pt>
    <dgm:pt modelId="{C7AF6BFB-C7F0-4675-8287-65BE4753311C}" type="pres">
      <dgm:prSet presAssocID="{B89E79D2-C535-4A67-A4CB-4FA5AC432C11}" presName="negativeSpace" presStyleCnt="0"/>
      <dgm:spPr/>
    </dgm:pt>
    <dgm:pt modelId="{09CC884F-6451-420B-B639-E05028AA3EFC}" type="pres">
      <dgm:prSet presAssocID="{B89E79D2-C535-4A67-A4CB-4FA5AC432C11}" presName="childText" presStyleLbl="conFgAcc1" presStyleIdx="2" presStyleCnt="3">
        <dgm:presLayoutVars>
          <dgm:bulletEnabled val="1"/>
        </dgm:presLayoutVars>
      </dgm:prSet>
      <dgm:spPr/>
    </dgm:pt>
  </dgm:ptLst>
  <dgm:cxnLst>
    <dgm:cxn modelId="{2E63084A-2DF4-46A1-ACFC-36F5F5300610}" type="presOf" srcId="{7B4FFFB8-A28D-457C-B9C6-66D7C5A36C02}" destId="{09CC884F-6451-420B-B639-E05028AA3EFC}" srcOrd="0" destOrd="1" presId="urn:microsoft.com/office/officeart/2005/8/layout/list1"/>
    <dgm:cxn modelId="{0FA4215B-5EDA-4161-A2EF-A60EF2EC66D1}" type="presOf" srcId="{15B7B7B8-4762-4998-9065-465E800340B6}" destId="{1815B3BB-1E86-4329-87FF-56045F9955FF}" srcOrd="0" destOrd="1" presId="urn:microsoft.com/office/officeart/2005/8/layout/list1"/>
    <dgm:cxn modelId="{DEB971E9-84A7-4F31-AF9E-BE793B9DE3E8}" type="presOf" srcId="{2E74AE6F-5F1E-4C1A-B961-DF4A80B929CF}" destId="{4665B30A-E680-4CD3-99DD-F21EA233BDA8}" srcOrd="1" destOrd="0" presId="urn:microsoft.com/office/officeart/2005/8/layout/list1"/>
    <dgm:cxn modelId="{EF49289B-6FCD-4EEF-8EEC-39801CC131EA}" srcId="{53FD818A-ADC6-4244-8112-A0B3679812EA}" destId="{189AEA17-29DC-4E56-A98E-D19F868C10AB}" srcOrd="0" destOrd="0" parTransId="{044364FA-E17C-44D8-9112-677E16342547}" sibTransId="{7C3709FB-7B38-4117-A3F9-C3997DE8F492}"/>
    <dgm:cxn modelId="{BACFA5B2-81EB-4D33-8968-E4CF89881861}" type="presOf" srcId="{53FD818A-ADC6-4244-8112-A0B3679812EA}" destId="{63550C5B-954F-43B9-8EC5-D8213C7AD12D}" srcOrd="0" destOrd="0" presId="urn:microsoft.com/office/officeart/2005/8/layout/list1"/>
    <dgm:cxn modelId="{4C93B357-EB62-46F9-84C1-10E37E54187A}" srcId="{B89E79D2-C535-4A67-A4CB-4FA5AC432C11}" destId="{0FEDC857-5134-42A3-A101-7D8E7C508F63}" srcOrd="2" destOrd="0" parTransId="{E84D5B85-DE82-43D3-80C6-D443B8D64D3F}" sibTransId="{8061A956-35CA-4D60-BBCE-A67F6C99EEC0}"/>
    <dgm:cxn modelId="{0714B8B6-07A8-4CDC-9234-225762162FED}" srcId="{B03B8000-E424-4220-95D5-ED0F21BEFFE3}" destId="{B89E79D2-C535-4A67-A4CB-4FA5AC432C11}" srcOrd="2" destOrd="0" parTransId="{0E18F7F7-4DD6-465D-BDBB-9805EA3A6409}" sibTransId="{CAF29029-ACEF-4248-94BE-ACDBC00CD6D2}"/>
    <dgm:cxn modelId="{45DCF04C-4745-4D4B-AA70-F64D84E8A6EF}" srcId="{B89E79D2-C535-4A67-A4CB-4FA5AC432C11}" destId="{355B7553-54C4-4F04-9555-41DA6DC7267E}" srcOrd="0" destOrd="0" parTransId="{7A8DB909-AAAD-4214-ADC2-5F09809ABB6B}" sibTransId="{6D2F8311-5480-4B83-B202-C4F133D7B5A3}"/>
    <dgm:cxn modelId="{976E4793-0DFE-4AA1-A177-9CA4723A7761}" type="presOf" srcId="{B03B8000-E424-4220-95D5-ED0F21BEFFE3}" destId="{2A4B5D7F-73AF-4651-995A-D531263661BF}" srcOrd="0" destOrd="0" presId="urn:microsoft.com/office/officeart/2005/8/layout/list1"/>
    <dgm:cxn modelId="{D7063100-6856-478E-B464-B2B79D7E7BB2}" type="presOf" srcId="{B89E79D2-C535-4A67-A4CB-4FA5AC432C11}" destId="{EE788694-F53A-47C8-BC84-CCD0D472123A}" srcOrd="0" destOrd="0" presId="urn:microsoft.com/office/officeart/2005/8/layout/list1"/>
    <dgm:cxn modelId="{B5960056-80F4-414E-BD10-514578D4D800}" type="presOf" srcId="{355B7553-54C4-4F04-9555-41DA6DC7267E}" destId="{09CC884F-6451-420B-B639-E05028AA3EFC}" srcOrd="0" destOrd="0" presId="urn:microsoft.com/office/officeart/2005/8/layout/list1"/>
    <dgm:cxn modelId="{E471F093-8569-4743-AA55-5AF903E78EAF}" type="presOf" srcId="{189AEA17-29DC-4E56-A98E-D19F868C10AB}" destId="{1815B3BB-1E86-4329-87FF-56045F9955FF}" srcOrd="0" destOrd="0" presId="urn:microsoft.com/office/officeart/2005/8/layout/list1"/>
    <dgm:cxn modelId="{94658115-6158-46B2-9583-821255E2B85C}" type="presOf" srcId="{2E74AE6F-5F1E-4C1A-B961-DF4A80B929CF}" destId="{786F56EF-0D10-4DE0-9A2D-8FBEDF1678CB}" srcOrd="0" destOrd="0" presId="urn:microsoft.com/office/officeart/2005/8/layout/list1"/>
    <dgm:cxn modelId="{0AC420EE-BF8F-49C4-ACA1-092E0C0D15A9}" srcId="{B03B8000-E424-4220-95D5-ED0F21BEFFE3}" destId="{2E74AE6F-5F1E-4C1A-B961-DF4A80B929CF}" srcOrd="1" destOrd="0" parTransId="{24C3DBCC-303E-4089-B5F7-7172C3FD4642}" sibTransId="{B2DADA18-EBC4-4A0B-8285-89EDE6A04EAC}"/>
    <dgm:cxn modelId="{7D6436A7-965E-43A4-B5ED-6799BBE5B98F}" srcId="{B89E79D2-C535-4A67-A4CB-4FA5AC432C11}" destId="{7B4FFFB8-A28D-457C-B9C6-66D7C5A36C02}" srcOrd="1" destOrd="0" parTransId="{63E464B4-F939-454F-82F8-2CC3B0666D71}" sibTransId="{0BF4D623-1D06-4BCD-A935-A3D42D8FA136}"/>
    <dgm:cxn modelId="{01DE71E3-933E-4FF5-B3E8-83A0658D65B1}" type="presOf" srcId="{B89E79D2-C535-4A67-A4CB-4FA5AC432C11}" destId="{49141746-033C-4E5A-9DCA-404CB8D2E31D}" srcOrd="1" destOrd="0" presId="urn:microsoft.com/office/officeart/2005/8/layout/list1"/>
    <dgm:cxn modelId="{BDE41135-B0F7-4464-82AD-01D80077A7B6}" srcId="{2E74AE6F-5F1E-4C1A-B961-DF4A80B929CF}" destId="{B80DA5A7-9CF0-4533-A222-A71FC051AD7D}" srcOrd="0" destOrd="0" parTransId="{95120F68-DCCB-4C1C-9485-AE758FAB2FB6}" sibTransId="{EA4DF712-067D-49C2-A345-5EB3EACFF563}"/>
    <dgm:cxn modelId="{DDC16DFA-E3B5-411E-A3B7-9510A7E1CC96}" srcId="{2E74AE6F-5F1E-4C1A-B961-DF4A80B929CF}" destId="{FD8698AD-A59C-4DFA-BB3A-46B96484DCB8}" srcOrd="1" destOrd="0" parTransId="{4B9607A2-AC3B-4243-A991-52224D640BB8}" sibTransId="{690A0751-A6CF-4C50-9EFD-C01DB3B76C37}"/>
    <dgm:cxn modelId="{0D532B63-27B0-4CE3-B9B7-211E56934EC0}" srcId="{53FD818A-ADC6-4244-8112-A0B3679812EA}" destId="{15B7B7B8-4762-4998-9065-465E800340B6}" srcOrd="1" destOrd="0" parTransId="{CBCCB79B-C977-493C-A99D-15DD141ABECC}" sibTransId="{C240AD89-71E3-4D7C-8C58-22A8F0C4208C}"/>
    <dgm:cxn modelId="{C739EF3F-450A-40AC-BC1E-9C4F7FB2BAF0}" type="presOf" srcId="{53FD818A-ADC6-4244-8112-A0B3679812EA}" destId="{03BA6B20-245C-4EDF-A033-5DD9233945C5}" srcOrd="1" destOrd="0" presId="urn:microsoft.com/office/officeart/2005/8/layout/list1"/>
    <dgm:cxn modelId="{A9AA8393-C8E1-4D66-ACFB-3E1E993E222B}" srcId="{B03B8000-E424-4220-95D5-ED0F21BEFFE3}" destId="{53FD818A-ADC6-4244-8112-A0B3679812EA}" srcOrd="0" destOrd="0" parTransId="{505F047C-1B09-48C8-ACD6-B5ECF3A4B4CC}" sibTransId="{E483E764-96C0-4249-9C8D-3626B8512521}"/>
    <dgm:cxn modelId="{218A12D2-CC0D-4E5B-ADC7-EA6B7C75CA37}" type="presOf" srcId="{0FEDC857-5134-42A3-A101-7D8E7C508F63}" destId="{09CC884F-6451-420B-B639-E05028AA3EFC}" srcOrd="0" destOrd="2" presId="urn:microsoft.com/office/officeart/2005/8/layout/list1"/>
    <dgm:cxn modelId="{885CF9DE-3EEE-42BE-ADAF-8E60FFDF9D12}" type="presOf" srcId="{FD8698AD-A59C-4DFA-BB3A-46B96484DCB8}" destId="{1536087A-1F07-4AA3-9600-0A5F0B55F48D}" srcOrd="0" destOrd="1" presId="urn:microsoft.com/office/officeart/2005/8/layout/list1"/>
    <dgm:cxn modelId="{D9B7C108-6FB0-46B1-97C2-1A254611623C}" type="presOf" srcId="{B80DA5A7-9CF0-4533-A222-A71FC051AD7D}" destId="{1536087A-1F07-4AA3-9600-0A5F0B55F48D}" srcOrd="0" destOrd="0" presId="urn:microsoft.com/office/officeart/2005/8/layout/list1"/>
    <dgm:cxn modelId="{833F2027-E5C1-4B39-8BB4-AA6E33AB0A66}" type="presParOf" srcId="{2A4B5D7F-73AF-4651-995A-D531263661BF}" destId="{AD59D1FA-1199-4F71-85E7-23D2A57C003D}" srcOrd="0" destOrd="0" presId="urn:microsoft.com/office/officeart/2005/8/layout/list1"/>
    <dgm:cxn modelId="{ADAB14A6-7607-4ED1-9B38-385ED08AA714}" type="presParOf" srcId="{AD59D1FA-1199-4F71-85E7-23D2A57C003D}" destId="{63550C5B-954F-43B9-8EC5-D8213C7AD12D}" srcOrd="0" destOrd="0" presId="urn:microsoft.com/office/officeart/2005/8/layout/list1"/>
    <dgm:cxn modelId="{C37117C4-DADB-4937-AEDD-EB2EFAC94D00}" type="presParOf" srcId="{AD59D1FA-1199-4F71-85E7-23D2A57C003D}" destId="{03BA6B20-245C-4EDF-A033-5DD9233945C5}" srcOrd="1" destOrd="0" presId="urn:microsoft.com/office/officeart/2005/8/layout/list1"/>
    <dgm:cxn modelId="{324BAECF-3D7A-4D95-B096-B0D1E037C9FC}" type="presParOf" srcId="{2A4B5D7F-73AF-4651-995A-D531263661BF}" destId="{A9AF3BA2-333F-4E57-B91D-0E680879178A}" srcOrd="1" destOrd="0" presId="urn:microsoft.com/office/officeart/2005/8/layout/list1"/>
    <dgm:cxn modelId="{04869DFD-364E-4AA3-906D-4F69F589BF2A}" type="presParOf" srcId="{2A4B5D7F-73AF-4651-995A-D531263661BF}" destId="{1815B3BB-1E86-4329-87FF-56045F9955FF}" srcOrd="2" destOrd="0" presId="urn:microsoft.com/office/officeart/2005/8/layout/list1"/>
    <dgm:cxn modelId="{9F883A40-3635-4697-9651-06F667ED4DC5}" type="presParOf" srcId="{2A4B5D7F-73AF-4651-995A-D531263661BF}" destId="{C87BCD9B-393E-4790-B0E6-DC91EB718485}" srcOrd="3" destOrd="0" presId="urn:microsoft.com/office/officeart/2005/8/layout/list1"/>
    <dgm:cxn modelId="{B4EC08DB-2B5C-4F1D-80AD-C2B0347D876D}" type="presParOf" srcId="{2A4B5D7F-73AF-4651-995A-D531263661BF}" destId="{87135893-53FA-4A1E-A359-447E793C35A8}" srcOrd="4" destOrd="0" presId="urn:microsoft.com/office/officeart/2005/8/layout/list1"/>
    <dgm:cxn modelId="{14C1B596-858C-41B9-B74D-0381F363DB57}" type="presParOf" srcId="{87135893-53FA-4A1E-A359-447E793C35A8}" destId="{786F56EF-0D10-4DE0-9A2D-8FBEDF1678CB}" srcOrd="0" destOrd="0" presId="urn:microsoft.com/office/officeart/2005/8/layout/list1"/>
    <dgm:cxn modelId="{A46DC5AD-4EBF-4341-9458-742F8D914C3B}" type="presParOf" srcId="{87135893-53FA-4A1E-A359-447E793C35A8}" destId="{4665B30A-E680-4CD3-99DD-F21EA233BDA8}" srcOrd="1" destOrd="0" presId="urn:microsoft.com/office/officeart/2005/8/layout/list1"/>
    <dgm:cxn modelId="{26A511E5-50A0-4994-A44B-E2FC4B889ECE}" type="presParOf" srcId="{2A4B5D7F-73AF-4651-995A-D531263661BF}" destId="{DF2B9B0F-A2BB-49D7-AD1B-6F16E36A4BC8}" srcOrd="5" destOrd="0" presId="urn:microsoft.com/office/officeart/2005/8/layout/list1"/>
    <dgm:cxn modelId="{029892F8-E60D-4455-A1F9-6930C86CCE46}" type="presParOf" srcId="{2A4B5D7F-73AF-4651-995A-D531263661BF}" destId="{1536087A-1F07-4AA3-9600-0A5F0B55F48D}" srcOrd="6" destOrd="0" presId="urn:microsoft.com/office/officeart/2005/8/layout/list1"/>
    <dgm:cxn modelId="{A62AB38F-739A-4A5C-9B4D-F5AF8ECC1884}" type="presParOf" srcId="{2A4B5D7F-73AF-4651-995A-D531263661BF}" destId="{27EEFFE1-5248-4734-9CA5-39F2CB1B433F}" srcOrd="7" destOrd="0" presId="urn:microsoft.com/office/officeart/2005/8/layout/list1"/>
    <dgm:cxn modelId="{08D077B5-116D-431B-94A6-CC36D4E1AE72}" type="presParOf" srcId="{2A4B5D7F-73AF-4651-995A-D531263661BF}" destId="{B7463326-45D6-439F-B3D8-82EBDD55F4DA}" srcOrd="8" destOrd="0" presId="urn:microsoft.com/office/officeart/2005/8/layout/list1"/>
    <dgm:cxn modelId="{5692139F-CC98-4F33-8AB7-E1AE88F944F8}" type="presParOf" srcId="{B7463326-45D6-439F-B3D8-82EBDD55F4DA}" destId="{EE788694-F53A-47C8-BC84-CCD0D472123A}" srcOrd="0" destOrd="0" presId="urn:microsoft.com/office/officeart/2005/8/layout/list1"/>
    <dgm:cxn modelId="{38CA3B59-275A-480A-A072-DE781DD8DCF3}" type="presParOf" srcId="{B7463326-45D6-439F-B3D8-82EBDD55F4DA}" destId="{49141746-033C-4E5A-9DCA-404CB8D2E31D}" srcOrd="1" destOrd="0" presId="urn:microsoft.com/office/officeart/2005/8/layout/list1"/>
    <dgm:cxn modelId="{FA34967A-B7F8-4AE1-9205-3877726D6373}" type="presParOf" srcId="{2A4B5D7F-73AF-4651-995A-D531263661BF}" destId="{C7AF6BFB-C7F0-4675-8287-65BE4753311C}" srcOrd="9" destOrd="0" presId="urn:microsoft.com/office/officeart/2005/8/layout/list1"/>
    <dgm:cxn modelId="{02A3C8A4-E428-4F77-80ED-B36CF3DC8655}" type="presParOf" srcId="{2A4B5D7F-73AF-4651-995A-D531263661BF}" destId="{09CC884F-6451-420B-B639-E05028AA3EF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15B3BB-1E86-4329-87FF-56045F9955FF}">
      <dsp:nvSpPr>
        <dsp:cNvPr id="0" name=""/>
        <dsp:cNvSpPr/>
      </dsp:nvSpPr>
      <dsp:spPr>
        <a:xfrm>
          <a:off x="0" y="298034"/>
          <a:ext cx="8172450" cy="104895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273" tIns="374904" rIns="63427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#16: Scope of Project</a:t>
          </a:r>
        </a:p>
        <a:p>
          <a:pPr marL="171450" lvl="1" indent="-171450" algn="l" defTabSz="800100">
            <a:lnSpc>
              <a:spcPct val="90000"/>
            </a:lnSpc>
            <a:spcBef>
              <a:spcPct val="0"/>
            </a:spcBef>
            <a:spcAft>
              <a:spcPct val="15000"/>
            </a:spcAft>
            <a:buChar char="•"/>
          </a:pPr>
          <a:r>
            <a:rPr lang="en-US" sz="1800" kern="1200" dirty="0"/>
            <a:t>#2: Required &amp; Additional Services</a:t>
          </a:r>
        </a:p>
      </dsp:txBody>
      <dsp:txXfrm>
        <a:off x="0" y="298034"/>
        <a:ext cx="8172450" cy="1048950"/>
      </dsp:txXfrm>
    </dsp:sp>
    <dsp:sp modelId="{03BA6B20-245C-4EDF-A033-5DD9233945C5}">
      <dsp:nvSpPr>
        <dsp:cNvPr id="0" name=""/>
        <dsp:cNvSpPr/>
      </dsp:nvSpPr>
      <dsp:spPr>
        <a:xfrm>
          <a:off x="408622" y="32354"/>
          <a:ext cx="5720715" cy="5313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229" tIns="0" rIns="216229" bIns="0" numCol="1" spcCol="1270" anchor="ctr" anchorCtr="0">
          <a:noAutofit/>
        </a:bodyPr>
        <a:lstStyle/>
        <a:p>
          <a:pPr marL="0" lvl="0" indent="0" algn="l" defTabSz="800100">
            <a:lnSpc>
              <a:spcPct val="90000"/>
            </a:lnSpc>
            <a:spcBef>
              <a:spcPct val="0"/>
            </a:spcBef>
            <a:spcAft>
              <a:spcPct val="35000"/>
            </a:spcAft>
            <a:buNone/>
          </a:pPr>
          <a:r>
            <a:rPr lang="en-US" sz="1800" b="1" kern="1200" dirty="0"/>
            <a:t>Services</a:t>
          </a:r>
        </a:p>
      </dsp:txBody>
      <dsp:txXfrm>
        <a:off x="434561" y="58293"/>
        <a:ext cx="5668837" cy="479482"/>
      </dsp:txXfrm>
    </dsp:sp>
    <dsp:sp modelId="{1536087A-1F07-4AA3-9600-0A5F0B55F48D}">
      <dsp:nvSpPr>
        <dsp:cNvPr id="0" name=""/>
        <dsp:cNvSpPr/>
      </dsp:nvSpPr>
      <dsp:spPr>
        <a:xfrm>
          <a:off x="0" y="1709864"/>
          <a:ext cx="8172450" cy="104895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273" tIns="374904" rIns="63427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#7: Sliding Fee Discounts</a:t>
          </a:r>
        </a:p>
        <a:p>
          <a:pPr marL="171450" lvl="1" indent="-171450" algn="l" defTabSz="800100">
            <a:lnSpc>
              <a:spcPct val="90000"/>
            </a:lnSpc>
            <a:spcBef>
              <a:spcPct val="0"/>
            </a:spcBef>
            <a:spcAft>
              <a:spcPct val="15000"/>
            </a:spcAft>
            <a:buChar char="•"/>
          </a:pPr>
          <a:r>
            <a:rPr lang="en-US" sz="1800" kern="1200" dirty="0"/>
            <a:t>#10 &amp; #11: Collaborations &amp; Affiliations</a:t>
          </a:r>
        </a:p>
      </dsp:txBody>
      <dsp:txXfrm>
        <a:off x="0" y="1709864"/>
        <a:ext cx="8172450" cy="1048950"/>
      </dsp:txXfrm>
    </dsp:sp>
    <dsp:sp modelId="{4665B30A-E680-4CD3-99DD-F21EA233BDA8}">
      <dsp:nvSpPr>
        <dsp:cNvPr id="0" name=""/>
        <dsp:cNvSpPr/>
      </dsp:nvSpPr>
      <dsp:spPr>
        <a:xfrm>
          <a:off x="408622" y="1444184"/>
          <a:ext cx="5720715" cy="5313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229" tIns="0" rIns="216229" bIns="0" numCol="1" spcCol="1270" anchor="ctr" anchorCtr="0">
          <a:noAutofit/>
        </a:bodyPr>
        <a:lstStyle/>
        <a:p>
          <a:pPr marL="0" lvl="0" indent="0" algn="l" defTabSz="800100">
            <a:lnSpc>
              <a:spcPct val="90000"/>
            </a:lnSpc>
            <a:spcBef>
              <a:spcPct val="0"/>
            </a:spcBef>
            <a:spcAft>
              <a:spcPct val="35000"/>
            </a:spcAft>
            <a:buNone/>
          </a:pPr>
          <a:r>
            <a:rPr lang="en-US" sz="1800" b="1" kern="1200" dirty="0"/>
            <a:t>Management and Finance</a:t>
          </a:r>
          <a:endParaRPr lang="en-US" sz="1800" kern="1200" dirty="0"/>
        </a:p>
      </dsp:txBody>
      <dsp:txXfrm>
        <a:off x="434561" y="1470123"/>
        <a:ext cx="5668837" cy="479482"/>
      </dsp:txXfrm>
    </dsp:sp>
    <dsp:sp modelId="{09CC884F-6451-420B-B639-E05028AA3EFC}">
      <dsp:nvSpPr>
        <dsp:cNvPr id="0" name=""/>
        <dsp:cNvSpPr/>
      </dsp:nvSpPr>
      <dsp:spPr>
        <a:xfrm>
          <a:off x="0" y="3121694"/>
          <a:ext cx="8172450" cy="13608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273" tIns="374904" rIns="634273"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#17: Board Authority</a:t>
          </a:r>
        </a:p>
        <a:p>
          <a:pPr marL="171450" lvl="1" indent="-171450" algn="l" defTabSz="800100">
            <a:lnSpc>
              <a:spcPct val="90000"/>
            </a:lnSpc>
            <a:spcBef>
              <a:spcPct val="0"/>
            </a:spcBef>
            <a:spcAft>
              <a:spcPct val="15000"/>
            </a:spcAft>
            <a:buChar char="•"/>
          </a:pPr>
          <a:r>
            <a:rPr lang="en-US" sz="1800" kern="1200" dirty="0"/>
            <a:t>#18: Board Composition</a:t>
          </a:r>
        </a:p>
        <a:p>
          <a:pPr marL="171450" lvl="1" indent="-171450" algn="l" defTabSz="800100">
            <a:lnSpc>
              <a:spcPct val="90000"/>
            </a:lnSpc>
            <a:spcBef>
              <a:spcPct val="0"/>
            </a:spcBef>
            <a:spcAft>
              <a:spcPct val="15000"/>
            </a:spcAft>
            <a:buChar char="•"/>
          </a:pPr>
          <a:r>
            <a:rPr lang="en-US" sz="1800" kern="1200" dirty="0"/>
            <a:t>#19: Conflict of Interest Policy</a:t>
          </a:r>
        </a:p>
      </dsp:txBody>
      <dsp:txXfrm>
        <a:off x="0" y="3121694"/>
        <a:ext cx="8172450" cy="1360800"/>
      </dsp:txXfrm>
    </dsp:sp>
    <dsp:sp modelId="{49141746-033C-4E5A-9DCA-404CB8D2E31D}">
      <dsp:nvSpPr>
        <dsp:cNvPr id="0" name=""/>
        <dsp:cNvSpPr/>
      </dsp:nvSpPr>
      <dsp:spPr>
        <a:xfrm>
          <a:off x="408622" y="2856014"/>
          <a:ext cx="5720715" cy="5313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229" tIns="0" rIns="216229" bIns="0" numCol="1" spcCol="1270" anchor="ctr" anchorCtr="0">
          <a:noAutofit/>
        </a:bodyPr>
        <a:lstStyle/>
        <a:p>
          <a:pPr marL="0" lvl="0" indent="0" algn="l" defTabSz="800100">
            <a:lnSpc>
              <a:spcPct val="90000"/>
            </a:lnSpc>
            <a:spcBef>
              <a:spcPct val="0"/>
            </a:spcBef>
            <a:spcAft>
              <a:spcPct val="35000"/>
            </a:spcAft>
            <a:buNone/>
          </a:pPr>
          <a:r>
            <a:rPr lang="en-US" sz="1800" b="1" kern="1200" dirty="0"/>
            <a:t>Governance</a:t>
          </a:r>
          <a:endParaRPr lang="en-US" sz="1800" kern="1200" dirty="0"/>
        </a:p>
      </dsp:txBody>
      <dsp:txXfrm>
        <a:off x="434561" y="2881953"/>
        <a:ext cx="5668837"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fontAlgn="auto">
              <a:spcBef>
                <a:spcPts val="0"/>
              </a:spcBef>
              <a:spcAft>
                <a:spcPts val="0"/>
              </a:spcAft>
              <a:defRPr sz="1200">
                <a:latin typeface="+mn-lt"/>
                <a:ea typeface="+mn-ea"/>
                <a:cs typeface="+mn-cs"/>
              </a:defRPr>
            </a:lvl1pPr>
          </a:lstStyle>
          <a:p>
            <a:pPr>
              <a:defRPr/>
            </a:pPr>
            <a:fld id="{F22D5439-7CA9-C944-B02A-8E8F5981E480}" type="datetime1">
              <a:rPr lang="en-US"/>
              <a:pPr>
                <a:defRPr/>
              </a:pPr>
              <a:t>10/18/2016</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fontAlgn="auto">
              <a:spcBef>
                <a:spcPts val="0"/>
              </a:spcBef>
              <a:spcAft>
                <a:spcPts val="0"/>
              </a:spcAft>
              <a:defRPr sz="1200">
                <a:latin typeface="+mn-lt"/>
                <a:ea typeface="+mn-ea"/>
                <a:cs typeface="+mn-cs"/>
              </a:defRPr>
            </a:lvl1pPr>
          </a:lstStyle>
          <a:p>
            <a:pPr>
              <a:defRPr/>
            </a:pPr>
            <a:fld id="{F2827FE0-84C2-6D40-8564-F9AD59FFBE20}" type="slidenum">
              <a:rPr lang="en-US"/>
              <a:pPr>
                <a:defRPr/>
              </a:pPr>
              <a:t>‹#›</a:t>
            </a:fld>
            <a:endParaRPr lang="en-US"/>
          </a:p>
        </p:txBody>
      </p:sp>
    </p:spTree>
    <p:extLst>
      <p:ext uri="{BB962C8B-B14F-4D97-AF65-F5344CB8AC3E}">
        <p14:creationId xmlns:p14="http://schemas.microsoft.com/office/powerpoint/2010/main" val="20875516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fontAlgn="auto">
              <a:spcBef>
                <a:spcPts val="0"/>
              </a:spcBef>
              <a:spcAft>
                <a:spcPts val="0"/>
              </a:spcAft>
              <a:defRPr sz="1200">
                <a:latin typeface="+mn-lt"/>
                <a:ea typeface="+mn-ea"/>
                <a:cs typeface="+mn-cs"/>
              </a:defRPr>
            </a:lvl1pPr>
          </a:lstStyle>
          <a:p>
            <a:pPr>
              <a:defRPr/>
            </a:pPr>
            <a:fld id="{1BB699A0-D416-834C-88D4-39F48D1DE7F1}" type="datetime1">
              <a:rPr lang="en-US"/>
              <a:pPr>
                <a:defRPr/>
              </a:pPr>
              <a:t>10/18/2016</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fontAlgn="auto">
              <a:spcBef>
                <a:spcPts val="0"/>
              </a:spcBef>
              <a:spcAft>
                <a:spcPts val="0"/>
              </a:spcAft>
              <a:defRPr sz="1200">
                <a:latin typeface="+mn-lt"/>
                <a:ea typeface="+mn-ea"/>
                <a:cs typeface="+mn-cs"/>
              </a:defRPr>
            </a:lvl1pPr>
          </a:lstStyle>
          <a:p>
            <a:pPr>
              <a:defRPr/>
            </a:pPr>
            <a:fld id="{0ED9E8BD-5BD3-2B46-996D-C959D17F4E54}" type="slidenum">
              <a:rPr lang="en-US"/>
              <a:pPr>
                <a:defRPr/>
              </a:pPr>
              <a:t>‹#›</a:t>
            </a:fld>
            <a:endParaRPr lang="en-US"/>
          </a:p>
        </p:txBody>
      </p:sp>
    </p:spTree>
    <p:extLst>
      <p:ext uri="{BB962C8B-B14F-4D97-AF65-F5344CB8AC3E}">
        <p14:creationId xmlns:p14="http://schemas.microsoft.com/office/powerpoint/2010/main" val="18306896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500">
                <a:solidFill>
                  <a:schemeClr val="tx1"/>
                </a:solidFill>
                <a:latin typeface="Calibri" charset="0"/>
                <a:ea typeface="ＭＳ Ｐゴシック" charset="0"/>
                <a:cs typeface="ＭＳ Ｐゴシック" charset="0"/>
              </a:defRPr>
            </a:lvl1pPr>
            <a:lvl2pPr marL="759643" indent="-292170" eaLnBrk="0" hangingPunct="0">
              <a:defRPr sz="2500">
                <a:solidFill>
                  <a:schemeClr val="tx1"/>
                </a:solidFill>
                <a:latin typeface="Calibri" charset="0"/>
                <a:ea typeface="ＭＳ Ｐゴシック" charset="0"/>
              </a:defRPr>
            </a:lvl2pPr>
            <a:lvl3pPr marL="1168682" indent="-233736" eaLnBrk="0" hangingPunct="0">
              <a:defRPr sz="2500">
                <a:solidFill>
                  <a:schemeClr val="tx1"/>
                </a:solidFill>
                <a:latin typeface="Calibri" charset="0"/>
                <a:ea typeface="ＭＳ Ｐゴシック" charset="0"/>
              </a:defRPr>
            </a:lvl3pPr>
            <a:lvl4pPr marL="1636153" indent="-233736" eaLnBrk="0" hangingPunct="0">
              <a:defRPr sz="2500">
                <a:solidFill>
                  <a:schemeClr val="tx1"/>
                </a:solidFill>
                <a:latin typeface="Calibri" charset="0"/>
                <a:ea typeface="ＭＳ Ｐゴシック" charset="0"/>
              </a:defRPr>
            </a:lvl4pPr>
            <a:lvl5pPr marL="2103626" indent="-233736" eaLnBrk="0" hangingPunct="0">
              <a:defRPr sz="2500">
                <a:solidFill>
                  <a:schemeClr val="tx1"/>
                </a:solidFill>
                <a:latin typeface="Calibri" charset="0"/>
                <a:ea typeface="ＭＳ Ｐゴシック" charset="0"/>
              </a:defRPr>
            </a:lvl5pPr>
            <a:lvl6pPr marL="2571099" indent="-233736" eaLnBrk="0" fontAlgn="base" hangingPunct="0">
              <a:spcBef>
                <a:spcPct val="0"/>
              </a:spcBef>
              <a:spcAft>
                <a:spcPct val="0"/>
              </a:spcAft>
              <a:defRPr sz="2500">
                <a:solidFill>
                  <a:schemeClr val="tx1"/>
                </a:solidFill>
                <a:latin typeface="Calibri" charset="0"/>
                <a:ea typeface="ＭＳ Ｐゴシック" charset="0"/>
              </a:defRPr>
            </a:lvl6pPr>
            <a:lvl7pPr marL="3038571" indent="-233736" eaLnBrk="0" fontAlgn="base" hangingPunct="0">
              <a:spcBef>
                <a:spcPct val="0"/>
              </a:spcBef>
              <a:spcAft>
                <a:spcPct val="0"/>
              </a:spcAft>
              <a:defRPr sz="2500">
                <a:solidFill>
                  <a:schemeClr val="tx1"/>
                </a:solidFill>
                <a:latin typeface="Calibri" charset="0"/>
                <a:ea typeface="ＭＳ Ｐゴシック" charset="0"/>
              </a:defRPr>
            </a:lvl7pPr>
            <a:lvl8pPr marL="3506044" indent="-233736" eaLnBrk="0" fontAlgn="base" hangingPunct="0">
              <a:spcBef>
                <a:spcPct val="0"/>
              </a:spcBef>
              <a:spcAft>
                <a:spcPct val="0"/>
              </a:spcAft>
              <a:defRPr sz="2500">
                <a:solidFill>
                  <a:schemeClr val="tx1"/>
                </a:solidFill>
                <a:latin typeface="Calibri" charset="0"/>
                <a:ea typeface="ＭＳ Ｐゴシック" charset="0"/>
              </a:defRPr>
            </a:lvl8pPr>
            <a:lvl9pPr marL="3973516" indent="-233736" eaLnBrk="0" fontAlgn="base" hangingPunct="0">
              <a:spcBef>
                <a:spcPct val="0"/>
              </a:spcBef>
              <a:spcAft>
                <a:spcPct val="0"/>
              </a:spcAft>
              <a:defRPr sz="2500">
                <a:solidFill>
                  <a:schemeClr val="tx1"/>
                </a:solidFill>
                <a:latin typeface="Calibri" charset="0"/>
                <a:ea typeface="ＭＳ Ｐゴシック" charset="0"/>
              </a:defRPr>
            </a:lvl9pPr>
          </a:lstStyle>
          <a:p>
            <a:pPr eaLnBrk="1" fontAlgn="base" hangingPunct="1">
              <a:spcBef>
                <a:spcPct val="0"/>
              </a:spcBef>
              <a:spcAft>
                <a:spcPct val="0"/>
              </a:spcAft>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3316998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290945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3005853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981005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527691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05557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022424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031491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911091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9254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2362663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5938244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61965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36503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13011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25447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62129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815673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307701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564537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95355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7734066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623905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72742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234762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214100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7529271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92607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endParaRPr lang="en-US">
              <a:solidFill>
                <a:prstClr val="black"/>
              </a:solidFill>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0448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66706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30502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94008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39558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828124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9" name="Subtitle 2"/>
          <p:cNvSpPr txBox="1">
            <a:spLocks/>
          </p:cNvSpPr>
          <p:nvPr userDrawn="1"/>
        </p:nvSpPr>
        <p:spPr bwMode="auto">
          <a:xfrm>
            <a:off x="457200" y="41402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ts val="2400"/>
              </a:lnSpc>
              <a:spcBef>
                <a:spcPct val="20000"/>
              </a:spcBef>
              <a:buFont typeface="Arial" charset="0"/>
              <a:buNone/>
            </a:pPr>
            <a:r>
              <a:rPr lang="en-US" dirty="0">
                <a:latin typeface="Open Sans" panose="020B0606030504020204" pitchFamily="34" charset="0"/>
                <a:ea typeface="Open Sans" panose="020B0606030504020204" pitchFamily="34" charset="0"/>
                <a:cs typeface="Open Sans" panose="020B0606030504020204" pitchFamily="34" charset="0"/>
              </a:rPr>
              <a:t>Jacqueline</a:t>
            </a:r>
            <a:r>
              <a:rPr lang="en-US" baseline="0" dirty="0">
                <a:latin typeface="Open Sans" panose="020B0606030504020204" pitchFamily="34" charset="0"/>
                <a:ea typeface="Open Sans" panose="020B0606030504020204" pitchFamily="34" charset="0"/>
                <a:cs typeface="Open Sans" panose="020B0606030504020204" pitchFamily="34" charset="0"/>
              </a:rPr>
              <a:t> C. Leifer, Esq.</a:t>
            </a:r>
          </a:p>
          <a:p>
            <a:pPr algn="ctr" eaLnBrk="1" hangingPunct="1">
              <a:lnSpc>
                <a:spcPts val="2400"/>
              </a:lnSpc>
              <a:spcBef>
                <a:spcPct val="20000"/>
              </a:spcBef>
              <a:buFont typeface="Arial" charset="0"/>
              <a:buNone/>
            </a:pPr>
            <a:r>
              <a:rPr lang="en-US" baseline="0" dirty="0">
                <a:latin typeface="Open Sans" panose="020B0606030504020204" pitchFamily="34" charset="0"/>
                <a:ea typeface="Open Sans" panose="020B0606030504020204" pitchFamily="34" charset="0"/>
                <a:cs typeface="Open Sans" panose="020B0606030504020204" pitchFamily="34" charset="0"/>
              </a:rPr>
              <a:t>Senior Partner</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 Placeholder 13"/>
          <p:cNvSpPr>
            <a:spLocks noGrp="1"/>
          </p:cNvSpPr>
          <p:nvPr>
            <p:ph type="body" sz="quarter" idx="13" hasCustomPrompt="1"/>
          </p:nvPr>
        </p:nvSpPr>
        <p:spPr>
          <a:xfrm>
            <a:off x="457200" y="1417638"/>
            <a:ext cx="8229600" cy="1011481"/>
          </a:xfrm>
          <a:prstGeom prst="rect">
            <a:avLst/>
          </a:prstGeom>
        </p:spPr>
        <p:txBody>
          <a:bodyPr vert="horz"/>
          <a:lstStyle>
            <a:lvl1pPr marL="0" indent="0" algn="ctr">
              <a:buNone/>
              <a:defRPr sz="3600" baseline="0">
                <a:solidFill>
                  <a:schemeClr val="tx2"/>
                </a:solidFill>
                <a:latin typeface="Gotham Bold" pitchFamily="50" charset="0"/>
                <a:cs typeface="Gotham Bold" pitchFamily="50" charset="0"/>
              </a:defRPr>
            </a:lvl1pPr>
          </a:lstStyle>
          <a:p>
            <a:r>
              <a:rPr lang="en-US" dirty="0">
                <a:solidFill>
                  <a:schemeClr val="tx2"/>
                </a:solidFill>
                <a:latin typeface="Gotham-Bold" charset="0"/>
                <a:cs typeface="Gotham-Bold" charset="0"/>
              </a:rPr>
              <a:t>Title</a:t>
            </a:r>
          </a:p>
        </p:txBody>
      </p:sp>
    </p:spTree>
    <p:extLst>
      <p:ext uri="{BB962C8B-B14F-4D97-AF65-F5344CB8AC3E}">
        <p14:creationId xmlns:p14="http://schemas.microsoft.com/office/powerpoint/2010/main" val="147207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2800" b="1" i="0" cap="all">
                <a:solidFill>
                  <a:srgbClr val="7A7A7A"/>
                </a:solidFill>
                <a:latin typeface="Gotham-Book"/>
                <a:cs typeface="Gotham-Book"/>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8"/>
            <a:ext cx="8229600" cy="4156075"/>
          </a:xfrm>
          <a:prstGeom prst="rect">
            <a:avLst/>
          </a:prstGeom>
        </p:spPr>
        <p:txBody>
          <a:bodyPr vert="horz"/>
          <a:lstStyle>
            <a:lvl1pPr marL="0" indent="0">
              <a:buNone/>
              <a:defRPr sz="2800">
                <a:latin typeface="Gotham Book" pitchFamily="50" charset="0"/>
                <a:cs typeface="Gotham Book" pitchFamily="50" charset="0"/>
              </a:defRPr>
            </a:lvl1pPr>
          </a:lstStyle>
          <a:p>
            <a:pPr lvl="0"/>
            <a:r>
              <a:rPr lang="en-US" dirty="0"/>
              <a:t>Text goes here</a:t>
            </a:r>
          </a:p>
        </p:txBody>
      </p:sp>
    </p:spTree>
    <p:extLst>
      <p:ext uri="{BB962C8B-B14F-4D97-AF65-F5344CB8AC3E}">
        <p14:creationId xmlns:p14="http://schemas.microsoft.com/office/powerpoint/2010/main" val="194862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icture Placeholder 9"/>
          <p:cNvSpPr>
            <a:spLocks noGrp="1"/>
          </p:cNvSpPr>
          <p:nvPr>
            <p:ph type="pic" sz="quarter" idx="12"/>
          </p:nvPr>
        </p:nvSpPr>
        <p:spPr>
          <a:xfrm>
            <a:off x="5796482" y="3925640"/>
            <a:ext cx="2890318" cy="2023571"/>
          </a:xfrm>
          <a:prstGeom prst="rect">
            <a:avLst/>
          </a:prstGeom>
        </p:spPr>
        <p:txBody>
          <a:bodyPr vert="horz"/>
          <a:lstStyle>
            <a:lvl1pPr marL="0" indent="0" algn="ctr">
              <a:buNone/>
              <a:defRPr/>
            </a:lvl1pPr>
          </a:lstStyle>
          <a:p>
            <a:r>
              <a:rPr lang="en-US"/>
              <a:t>Click icon to add picture</a:t>
            </a:r>
            <a:endParaRPr lang="en-US" dirty="0"/>
          </a:p>
        </p:txBody>
      </p:sp>
      <p:sp>
        <p:nvSpPr>
          <p:cNvPr id="9" name="Text Placeholder 8"/>
          <p:cNvSpPr>
            <a:spLocks noGrp="1"/>
          </p:cNvSpPr>
          <p:nvPr>
            <p:ph type="body" sz="quarter" idx="13" hasCustomPrompt="1"/>
          </p:nvPr>
        </p:nvSpPr>
        <p:spPr>
          <a:xfrm>
            <a:off x="604838" y="1339850"/>
            <a:ext cx="8081962" cy="919874"/>
          </a:xfrm>
          <a:prstGeom prst="rect">
            <a:avLst/>
          </a:prstGeom>
        </p:spPr>
        <p:txBody>
          <a:bodyPr vert="horz"/>
          <a:lstStyle>
            <a:lvl1pPr marL="0" indent="0">
              <a:buNone/>
              <a:defRPr sz="5000" baseline="0">
                <a:solidFill>
                  <a:srgbClr val="1F497D"/>
                </a:solidFill>
                <a:latin typeface="Gotham-BOld"/>
                <a:cs typeface="Gotham-BOld"/>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divider head</a:t>
            </a:r>
          </a:p>
        </p:txBody>
      </p:sp>
      <p:sp>
        <p:nvSpPr>
          <p:cNvPr id="13" name="Text Placeholder 12"/>
          <p:cNvSpPr>
            <a:spLocks noGrp="1"/>
          </p:cNvSpPr>
          <p:nvPr>
            <p:ph type="body" sz="quarter" idx="14" hasCustomPrompt="1"/>
          </p:nvPr>
        </p:nvSpPr>
        <p:spPr>
          <a:xfrm>
            <a:off x="604838" y="2347913"/>
            <a:ext cx="8081962" cy="612775"/>
          </a:xfrm>
          <a:prstGeom prst="rect">
            <a:avLst/>
          </a:prstGeom>
        </p:spPr>
        <p:txBody>
          <a:bodyPr vert="horz"/>
          <a:lstStyle>
            <a:lvl1pPr marL="0" indent="0">
              <a:buNone/>
              <a:defRPr sz="3000">
                <a:solidFill>
                  <a:srgbClr val="1F497D"/>
                </a:solidFill>
                <a:latin typeface="Gotham bold"/>
                <a:cs typeface="Gotham bold"/>
              </a:defRPr>
            </a:lvl1pPr>
          </a:lstStyle>
          <a:p>
            <a:pPr lvl="0"/>
            <a:r>
              <a:rPr lang="en-US" dirty="0"/>
              <a:t>Section divider subhead</a:t>
            </a:r>
          </a:p>
        </p:txBody>
      </p:sp>
    </p:spTree>
    <p:extLst>
      <p:ext uri="{BB962C8B-B14F-4D97-AF65-F5344CB8AC3E}">
        <p14:creationId xmlns:p14="http://schemas.microsoft.com/office/powerpoint/2010/main" val="6303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Bulleted Lis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2800" b="1" i="0" cap="all">
                <a:solidFill>
                  <a:srgbClr val="7A7A7A"/>
                </a:solidFill>
                <a:latin typeface="Gotham-Book"/>
                <a:cs typeface="Gotham-Book"/>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3"/>
          </p:nvPr>
        </p:nvSpPr>
        <p:spPr>
          <a:xfrm>
            <a:off x="457200" y="1530350"/>
            <a:ext cx="8229600" cy="3276600"/>
          </a:xfrm>
          <a:prstGeom prst="rect">
            <a:avLst/>
          </a:prstGeom>
        </p:spPr>
        <p:txBody>
          <a:bodyPr vert="horz"/>
          <a:lstStyle>
            <a:lvl1pPr>
              <a:defRPr>
                <a:latin typeface="Gotham Book" pitchFamily="50" charset="0"/>
                <a:cs typeface="Gotham Book" pitchFamily="50" charset="0"/>
              </a:defRPr>
            </a:lvl1pPr>
            <a:lvl2pPr>
              <a:defRPr>
                <a:latin typeface="Gotham Book" pitchFamily="50" charset="0"/>
                <a:cs typeface="Gotham Book" pitchFamily="50" charset="0"/>
              </a:defRPr>
            </a:lvl2pPr>
            <a:lvl3pPr>
              <a:defRPr>
                <a:latin typeface="Gotham Book" pitchFamily="50" charset="0"/>
                <a:cs typeface="Gotham Book" pitchFamily="50" charset="0"/>
              </a:defRPr>
            </a:lvl3pPr>
            <a:lvl4pPr>
              <a:defRPr>
                <a:latin typeface="Gotham Book" pitchFamily="50" charset="0"/>
                <a:cs typeface="Gotham Book" pitchFamily="50" charset="0"/>
              </a:defRPr>
            </a:lvl4pPr>
            <a:lvl5pPr>
              <a:defRPr>
                <a:latin typeface="Gotham Book" pitchFamily="50" charset="0"/>
                <a:cs typeface="Gotham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554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Bulleted List w/Subhead">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2800" b="1" i="0" cap="all">
                <a:solidFill>
                  <a:srgbClr val="7A7A7A"/>
                </a:solidFill>
                <a:latin typeface="Gotham-Book"/>
                <a:cs typeface="Gotham-Book"/>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3"/>
          </p:nvPr>
        </p:nvSpPr>
        <p:spPr>
          <a:xfrm>
            <a:off x="457200" y="2497305"/>
            <a:ext cx="8229600" cy="3477475"/>
          </a:xfrm>
          <a:prstGeom prst="rect">
            <a:avLst/>
          </a:prstGeom>
        </p:spPr>
        <p:txBody>
          <a:bodyPr vert="horz"/>
          <a:lstStyle>
            <a:lvl1pPr>
              <a:defRPr>
                <a:latin typeface="Gotham Book" pitchFamily="50" charset="0"/>
                <a:cs typeface="Gotham Book" pitchFamily="50" charset="0"/>
              </a:defRPr>
            </a:lvl1pPr>
            <a:lvl2pPr>
              <a:defRPr>
                <a:latin typeface="Gotham Book" pitchFamily="50" charset="0"/>
                <a:cs typeface="Gotham Book" pitchFamily="50" charset="0"/>
              </a:defRPr>
            </a:lvl2pPr>
            <a:lvl3pPr>
              <a:defRPr>
                <a:latin typeface="Gotham Book" pitchFamily="50" charset="0"/>
                <a:cs typeface="Gotham Book" pitchFamily="50" charset="0"/>
              </a:defRPr>
            </a:lvl3pPr>
            <a:lvl4pPr>
              <a:defRPr>
                <a:latin typeface="Gotham Book" pitchFamily="50" charset="0"/>
                <a:cs typeface="Gotham Book" pitchFamily="50" charset="0"/>
              </a:defRPr>
            </a:lvl4pPr>
            <a:lvl5pPr>
              <a:defRPr>
                <a:latin typeface="Gotham Book" pitchFamily="50" charset="0"/>
                <a:cs typeface="Gotham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6"/>
          <p:cNvSpPr>
            <a:spLocks noGrp="1"/>
          </p:cNvSpPr>
          <p:nvPr>
            <p:ph type="body" sz="quarter" idx="14" hasCustomPrompt="1"/>
          </p:nvPr>
        </p:nvSpPr>
        <p:spPr>
          <a:xfrm>
            <a:off x="457200" y="1508125"/>
            <a:ext cx="8229600" cy="852488"/>
          </a:xfrm>
          <a:prstGeom prst="rect">
            <a:avLst/>
          </a:prstGeom>
        </p:spPr>
        <p:txBody>
          <a:bodyPr vert="horz"/>
          <a:lstStyle>
            <a:lvl1pPr marL="0" indent="0" algn="ctr">
              <a:buNone/>
              <a:defRPr baseline="0">
                <a:solidFill>
                  <a:srgbClr val="1F497D"/>
                </a:solidFill>
                <a:latin typeface="Gotham Book" pitchFamily="50" charset="0"/>
                <a:cs typeface="Gotham Book" pitchFamily="50" charset="0"/>
              </a:defRPr>
            </a:lvl1pPr>
          </a:lstStyle>
          <a:p>
            <a:pPr lvl="0"/>
            <a:r>
              <a:rPr lang="en-US" dirty="0"/>
              <a:t>Optional Subhead</a:t>
            </a:r>
          </a:p>
        </p:txBody>
      </p:sp>
    </p:spTree>
    <p:extLst>
      <p:ext uri="{BB962C8B-B14F-4D97-AF65-F5344CB8AC3E}">
        <p14:creationId xmlns:p14="http://schemas.microsoft.com/office/powerpoint/2010/main" val="351968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2800" b="1" i="0" cap="all">
                <a:solidFill>
                  <a:srgbClr val="7A7A7A"/>
                </a:solidFill>
                <a:latin typeface="Gotham-Book"/>
                <a:cs typeface="Gotham-Book"/>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9"/>
            <a:ext cx="8229600" cy="542704"/>
          </a:xfrm>
          <a:prstGeom prst="rect">
            <a:avLst/>
          </a:prstGeom>
        </p:spPr>
        <p:txBody>
          <a:bodyPr vert="horz"/>
          <a:lstStyle>
            <a:lvl1pPr marL="0" indent="0" algn="ctr">
              <a:buNone/>
              <a:defRPr sz="2400">
                <a:latin typeface="Gotham Book" pitchFamily="50" charset="0"/>
                <a:cs typeface="Gotham Book" pitchFamily="50" charset="0"/>
              </a:defRPr>
            </a:lvl1pPr>
          </a:lstStyle>
          <a:p>
            <a:pPr lvl="0"/>
            <a:r>
              <a:rPr lang="en-US" dirty="0"/>
              <a:t>Title for chart or graph</a:t>
            </a:r>
          </a:p>
        </p:txBody>
      </p:sp>
      <p:sp>
        <p:nvSpPr>
          <p:cNvPr id="7" name="Chart Placeholder 6"/>
          <p:cNvSpPr>
            <a:spLocks noGrp="1"/>
          </p:cNvSpPr>
          <p:nvPr>
            <p:ph type="chart" sz="quarter" idx="14"/>
          </p:nvPr>
        </p:nvSpPr>
        <p:spPr>
          <a:xfrm>
            <a:off x="457200" y="2071688"/>
            <a:ext cx="8229600" cy="3962400"/>
          </a:xfrm>
          <a:prstGeom prst="rect">
            <a:avLst/>
          </a:prstGeom>
        </p:spPr>
        <p:txBody>
          <a:bodyPr vert="horz"/>
          <a:lstStyle>
            <a:lvl1pPr marL="0" indent="0" algn="ctr">
              <a:buNone/>
              <a:defRPr/>
            </a:lvl1pPr>
          </a:lstStyle>
          <a:p>
            <a:r>
              <a:rPr lang="en-US"/>
              <a:t>Click icon to add chart</a:t>
            </a:r>
            <a:endParaRPr lang="en-US" dirty="0"/>
          </a:p>
        </p:txBody>
      </p:sp>
    </p:spTree>
    <p:extLst>
      <p:ext uri="{BB962C8B-B14F-4D97-AF65-F5344CB8AC3E}">
        <p14:creationId xmlns:p14="http://schemas.microsoft.com/office/powerpoint/2010/main" val="46998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contact info">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a:p>
        </p:txBody>
      </p:sp>
      <p:sp>
        <p:nvSpPr>
          <p:cNvPr id="4" name="Title 3"/>
          <p:cNvSpPr>
            <a:spLocks noGrp="1"/>
          </p:cNvSpPr>
          <p:nvPr>
            <p:ph type="title" hasCustomPrompt="1"/>
          </p:nvPr>
        </p:nvSpPr>
        <p:spPr>
          <a:xfrm>
            <a:off x="457200" y="274638"/>
            <a:ext cx="8229600" cy="1143000"/>
          </a:xfrm>
          <a:prstGeom prst="rect">
            <a:avLst/>
          </a:prstGeom>
        </p:spPr>
        <p:txBody>
          <a:bodyPr vert="horz"/>
          <a:lstStyle>
            <a:lvl1pPr>
              <a:defRPr sz="2800" b="1" i="0" cap="all">
                <a:solidFill>
                  <a:srgbClr val="7A7A7A"/>
                </a:solidFill>
                <a:latin typeface="Gotham-Book"/>
                <a:cs typeface="Gotham-Book"/>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417638"/>
            <a:ext cx="8229600" cy="4480433"/>
          </a:xfrm>
          <a:prstGeom prst="rect">
            <a:avLst/>
          </a:prstGeom>
        </p:spPr>
        <p:txBody>
          <a:bodyPr vert="horz"/>
          <a:lstStyle>
            <a:lvl1pPr marL="0" indent="0" algn="ctr">
              <a:buNone/>
              <a:defRPr sz="3600" baseline="0">
                <a:solidFill>
                  <a:srgbClr val="1F497D"/>
                </a:solidFill>
                <a:latin typeface="Gotham Book" pitchFamily="50" charset="0"/>
                <a:cs typeface="Gotham Book" pitchFamily="50" charset="0"/>
              </a:defRPr>
            </a:lvl1pPr>
          </a:lstStyle>
          <a:p>
            <a:pPr lvl="0"/>
            <a:r>
              <a:rPr lang="en-US" dirty="0"/>
              <a:t>Presenter name; Contact information</a:t>
            </a:r>
          </a:p>
        </p:txBody>
      </p:sp>
    </p:spTree>
    <p:extLst>
      <p:ext uri="{BB962C8B-B14F-4D97-AF65-F5344CB8AC3E}">
        <p14:creationId xmlns:p14="http://schemas.microsoft.com/office/powerpoint/2010/main" val="130763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03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1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207125"/>
            <a:ext cx="9144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3" descr="FTLF_Wordmark_2C_166_CoolGray11.eps"/>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4925" y="6099175"/>
            <a:ext cx="3556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a:xfrm>
            <a:off x="8505825" y="6375401"/>
            <a:ext cx="533400" cy="365125"/>
          </a:xfrm>
          <a:prstGeom prst="rect">
            <a:avLst/>
          </a:prstGeom>
        </p:spPr>
        <p:txBody>
          <a:bodyPr vert="horz" wrap="square" lIns="91440" tIns="45720" rIns="91440" bIns="45720" numCol="1" anchor="t" anchorCtr="0" compatLnSpc="1">
            <a:prstTxWarp prst="textNoShape">
              <a:avLst/>
            </a:prstTxWarp>
          </a:bodyPr>
          <a:lstStyle>
            <a:lvl1pPr algn="r">
              <a:defRPr sz="1400">
                <a:latin typeface="Open Sans" panose="020B0606030504020204" pitchFamily="34" charset="0"/>
                <a:ea typeface="Open Sans" panose="020B0606030504020204" pitchFamily="34" charset="0"/>
                <a:cs typeface="Open Sans" panose="020B0606030504020204" pitchFamily="34" charset="0"/>
              </a:defRPr>
            </a:lvl1pPr>
          </a:lstStyle>
          <a:p>
            <a:fld id="{3986A88A-2FE4-2A4D-8375-6AEC3CBA63DC}" type="slidenum">
              <a:rPr lang="en-US" smtClean="0"/>
              <a:pPr/>
              <a:t>‹#›</a:t>
            </a:fld>
            <a:endParaRPr lang="en-US" dirty="0"/>
          </a:p>
        </p:txBody>
      </p:sp>
      <p:sp>
        <p:nvSpPr>
          <p:cNvPr id="6" name="Subtitle 2"/>
          <p:cNvSpPr txBox="1">
            <a:spLocks/>
          </p:cNvSpPr>
          <p:nvPr/>
        </p:nvSpPr>
        <p:spPr bwMode="auto">
          <a:xfrm>
            <a:off x="4629150" y="6442077"/>
            <a:ext cx="3971925" cy="24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defRPr/>
            </a:pPr>
            <a:r>
              <a:rPr lang="en-US" sz="8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 2016 Feldesman Tucker Leifer Fidell LLP. All rights reserved.  |  www.ftlf.com </a:t>
            </a:r>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4" r:id="rId3"/>
    <p:sldLayoutId id="2147483693" r:id="rId4"/>
    <p:sldLayoutId id="2147483696" r:id="rId5"/>
    <p:sldLayoutId id="2147483698" r:id="rId6"/>
    <p:sldLayoutId id="2147483699" r:id="rId7"/>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207125"/>
            <a:ext cx="9144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2"/>
          <p:cNvSpPr txBox="1">
            <a:spLocks/>
          </p:cNvSpPr>
          <p:nvPr/>
        </p:nvSpPr>
        <p:spPr bwMode="auto">
          <a:xfrm>
            <a:off x="2857501" y="6395244"/>
            <a:ext cx="4772025" cy="247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defRPr/>
            </a:pPr>
            <a:r>
              <a:rPr lang="en-US" sz="800" dirty="0">
                <a:solidFill>
                  <a:schemeClr val="tx1">
                    <a:lumMod val="65000"/>
                    <a:lumOff val="35000"/>
                  </a:schemeClr>
                </a:solidFill>
                <a:latin typeface="Gotham Medium" pitchFamily="50" charset="0"/>
                <a:cs typeface="Gotham Medium" pitchFamily="50" charset="0"/>
              </a:rPr>
              <a:t>© 2015 Feldesman Tucker Leifer Fidell LLP. All rights reserved.  |  www.ftlf.com </a:t>
            </a:r>
          </a:p>
        </p:txBody>
      </p:sp>
    </p:spTree>
  </p:cSld>
  <p:clrMap bg1="lt1" tx1="dk1" bg2="lt2" tx2="dk2" accent1="accent1" accent2="accent2" accent3="accent3" accent4="accent4" accent5="accent5" accent6="accent6" hlink="hlink" folHlink="folHlink"/>
  <p:sldLayoutIdLst>
    <p:sldLayoutId id="2147483692" r:id="rId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hs.gov/hipaa/for-professionals/compliance-enforcement/audit/protocol/index.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hhs.gov/hipaa/for-professionals/compliance-enforcement/audit#wh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bphc.hrsa.gov/programrequirements/draftcompliancemanual/index.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mailto:Jleifer@FTLF.com"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9"/>
          <p:cNvSpPr txBox="1">
            <a:spLocks noChangeArrowheads="1"/>
          </p:cNvSpPr>
          <p:nvPr/>
        </p:nvSpPr>
        <p:spPr bwMode="auto">
          <a:xfrm>
            <a:off x="1450975" y="2649538"/>
            <a:ext cx="185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endParaRPr lang="en-US" sz="1800"/>
          </a:p>
        </p:txBody>
      </p:sp>
      <p:pic>
        <p:nvPicPr>
          <p:cNvPr id="4100" name="Picture 15" descr="FTLF_Wordmark_2C_166_CoolGray11.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5463" y="401638"/>
            <a:ext cx="5661025"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3"/>
          </p:nvPr>
        </p:nvSpPr>
        <p:spPr>
          <a:xfrm>
            <a:off x="65987" y="1760537"/>
            <a:ext cx="8974317" cy="1906587"/>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Pennsylvania Association of Community Health Centers:</a:t>
            </a:r>
          </a:p>
          <a:p>
            <a:r>
              <a:rPr lang="en-US" b="1" dirty="0">
                <a:latin typeface="Open Sans" panose="020B0606030504020204" pitchFamily="34" charset="0"/>
                <a:ea typeface="Open Sans" panose="020B0606030504020204" pitchFamily="34" charset="0"/>
                <a:cs typeface="Open Sans" panose="020B0606030504020204" pitchFamily="34" charset="0"/>
              </a:rPr>
              <a:t>Hottest Topics in Compliance</a:t>
            </a:r>
          </a:p>
        </p:txBody>
      </p:sp>
    </p:spTree>
    <p:extLst>
      <p:ext uri="{BB962C8B-B14F-4D97-AF65-F5344CB8AC3E}">
        <p14:creationId xmlns:p14="http://schemas.microsoft.com/office/powerpoint/2010/main" val="3033122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prstGeom prst="rect">
            <a:avLst/>
          </a:prstGeom>
        </p:spPr>
        <p:txBody>
          <a:bodyPr/>
          <a:lstStyle/>
          <a:p>
            <a:fld id="{BA9B540C-44DA-4F69-89C9-7C84606640D3}" type="slidenum">
              <a:rPr lang="en-US" smtClean="0">
                <a:solidFill>
                  <a:prstClr val="black"/>
                </a:solidFill>
              </a:rPr>
              <a:pPr/>
              <a:t>10</a:t>
            </a:fld>
            <a:endParaRPr lang="en-US" dirty="0">
              <a:solidFill>
                <a:prstClr val="black"/>
              </a:solidFill>
            </a:endParaRPr>
          </a:p>
        </p:txBody>
      </p:sp>
      <p:sp>
        <p:nvSpPr>
          <p:cNvPr id="2" name="Title 1"/>
          <p:cNvSpPr>
            <a:spLocks noGrp="1"/>
          </p:cNvSpPr>
          <p:nvPr>
            <p:ph type="title"/>
          </p:nvPr>
        </p:nvSpPr>
        <p:spPr>
          <a:xfrm>
            <a:off x="457200" y="-875"/>
            <a:ext cx="8229600" cy="1143000"/>
          </a:xfrm>
        </p:spPr>
        <p:txBody>
          <a:bodyPr/>
          <a:lstStyle/>
          <a:p>
            <a:r>
              <a:rPr lang="en-US" sz="3400" dirty="0">
                <a:latin typeface="Open Sans" panose="020B0606030504020204" pitchFamily="34" charset="0"/>
                <a:ea typeface="Open Sans" panose="020B0606030504020204" pitchFamily="34" charset="0"/>
                <a:cs typeface="Open Sans" panose="020B0606030504020204" pitchFamily="34" charset="0"/>
              </a:rPr>
              <a:t>HIPAA Enforcement Activity:  Updates on Audits</a:t>
            </a:r>
          </a:p>
        </p:txBody>
      </p:sp>
      <p:sp>
        <p:nvSpPr>
          <p:cNvPr id="3" name="Content Placeholder 2"/>
          <p:cNvSpPr>
            <a:spLocks noGrp="1"/>
          </p:cNvSpPr>
          <p:nvPr>
            <p:ph type="body" sz="quarter" idx="13"/>
          </p:nvPr>
        </p:nvSpPr>
        <p:spPr>
          <a:xfrm>
            <a:off x="262647" y="1123950"/>
            <a:ext cx="8776578" cy="5105400"/>
          </a:xfrm>
        </p:spPr>
        <p:txBody>
          <a:bodyPr>
            <a:normAutofit fontScale="70000" lnSpcReduction="20000"/>
          </a:bodyPr>
          <a:lstStyle/>
          <a:p>
            <a:pPr>
              <a:lnSpc>
                <a:spcPct val="120000"/>
              </a:lnSpc>
              <a:spcBef>
                <a:spcPts val="300"/>
              </a:spcBef>
            </a:pPr>
            <a:r>
              <a:rPr lang="en-US" sz="2900" b="1" dirty="0">
                <a:latin typeface="Open Sans" panose="020B0606030504020204" pitchFamily="34" charset="0"/>
                <a:ea typeface="Open Sans" panose="020B0606030504020204" pitchFamily="34" charset="0"/>
                <a:cs typeface="Open Sans" panose="020B0606030504020204" pitchFamily="34" charset="0"/>
              </a:rPr>
              <a:t>Phase 1</a:t>
            </a:r>
            <a:r>
              <a:rPr lang="en-US" sz="2900" dirty="0">
                <a:latin typeface="Open Sans" panose="020B0606030504020204" pitchFamily="34" charset="0"/>
                <a:ea typeface="Open Sans" panose="020B0606030504020204" pitchFamily="34" charset="0"/>
                <a:cs typeface="Open Sans" panose="020B0606030504020204" pitchFamily="34" charset="0"/>
              </a:rPr>
              <a:t> (2011- 2012): OCR conducted a pilot audit program to assess 115 covered entities’ (CEs) compliance with HIPAA requirements  </a:t>
            </a:r>
          </a:p>
          <a:p>
            <a:pPr>
              <a:lnSpc>
                <a:spcPct val="120000"/>
              </a:lnSpc>
              <a:spcBef>
                <a:spcPts val="300"/>
              </a:spcBef>
            </a:pPr>
            <a:r>
              <a:rPr lang="en-US" sz="2900" b="1" dirty="0">
                <a:latin typeface="Open Sans" panose="020B0606030504020204" pitchFamily="34" charset="0"/>
                <a:ea typeface="Open Sans" panose="020B0606030504020204" pitchFamily="34" charset="0"/>
                <a:cs typeface="Open Sans" panose="020B0606030504020204" pitchFamily="34" charset="0"/>
              </a:rPr>
              <a:t>Phase 2</a:t>
            </a:r>
            <a:r>
              <a:rPr lang="en-US" sz="2900" dirty="0">
                <a:latin typeface="Open Sans" panose="020B0606030504020204" pitchFamily="34" charset="0"/>
                <a:ea typeface="Open Sans" panose="020B0606030504020204" pitchFamily="34" charset="0"/>
                <a:cs typeface="Open Sans" panose="020B0606030504020204" pitchFamily="34" charset="0"/>
              </a:rPr>
              <a:t> </a:t>
            </a:r>
            <a:r>
              <a:rPr lang="en-US" sz="2900" b="1" dirty="0">
                <a:latin typeface="Open Sans" panose="020B0606030504020204" pitchFamily="34" charset="0"/>
                <a:ea typeface="Open Sans" panose="020B0606030504020204" pitchFamily="34" charset="0"/>
                <a:cs typeface="Open Sans" panose="020B0606030504020204" pitchFamily="34" charset="0"/>
              </a:rPr>
              <a:t>is</a:t>
            </a:r>
            <a:r>
              <a:rPr lang="en-US" sz="2900" dirty="0">
                <a:latin typeface="Open Sans" panose="020B0606030504020204" pitchFamily="34" charset="0"/>
                <a:ea typeface="Open Sans" panose="020B0606030504020204" pitchFamily="34" charset="0"/>
                <a:cs typeface="Open Sans" panose="020B0606030504020204" pitchFamily="34" charset="0"/>
              </a:rPr>
              <a:t> </a:t>
            </a:r>
            <a:r>
              <a:rPr lang="en-US" sz="2900" b="1" dirty="0">
                <a:latin typeface="Open Sans" panose="020B0606030504020204" pitchFamily="34" charset="0"/>
                <a:ea typeface="Open Sans" panose="020B0606030504020204" pitchFamily="34" charset="0"/>
                <a:cs typeface="Open Sans" panose="020B0606030504020204" pitchFamily="34" charset="0"/>
              </a:rPr>
              <a:t>HERE</a:t>
            </a:r>
            <a:r>
              <a:rPr lang="en-US" sz="2900" dirty="0">
                <a:latin typeface="Open Sans" panose="020B0606030504020204" pitchFamily="34" charset="0"/>
                <a:ea typeface="Open Sans" panose="020B0606030504020204" pitchFamily="34" charset="0"/>
                <a:cs typeface="Open Sans" panose="020B0606030504020204" pitchFamily="34" charset="0"/>
              </a:rPr>
              <a:t>!</a:t>
            </a:r>
          </a:p>
          <a:p>
            <a:pPr lvl="1">
              <a:lnSpc>
                <a:spcPct val="120000"/>
              </a:lnSpc>
              <a:spcBef>
                <a:spcPts val="300"/>
              </a:spcBef>
            </a:pPr>
            <a:r>
              <a:rPr lang="en-US" sz="2600" dirty="0">
                <a:latin typeface="Open Sans" panose="020B0606030504020204" pitchFamily="34" charset="0"/>
                <a:ea typeface="Open Sans" panose="020B0606030504020204" pitchFamily="34" charset="0"/>
                <a:cs typeface="Open Sans" panose="020B0606030504020204" pitchFamily="34" charset="0"/>
              </a:rPr>
              <a:t>Every covered entity and business associate is eligible for an audit </a:t>
            </a:r>
          </a:p>
          <a:p>
            <a:pPr lvl="1">
              <a:lnSpc>
                <a:spcPct val="120000"/>
              </a:lnSpc>
              <a:spcBef>
                <a:spcPts val="300"/>
              </a:spcBef>
            </a:pPr>
            <a:r>
              <a:rPr lang="en-US" sz="2600" dirty="0">
                <a:latin typeface="Open Sans" panose="020B0606030504020204" pitchFamily="34" charset="0"/>
                <a:ea typeface="Open Sans" panose="020B0606030504020204" pitchFamily="34" charset="0"/>
                <a:cs typeface="Open Sans" panose="020B0606030504020204" pitchFamily="34" charset="0"/>
              </a:rPr>
              <a:t>On July 11, 2016, 167 covered entities were notified that they had been selected for desk audits; business associate audits will begin in the fall</a:t>
            </a:r>
          </a:p>
          <a:p>
            <a:pPr lvl="1">
              <a:lnSpc>
                <a:spcPct val="120000"/>
              </a:lnSpc>
              <a:spcBef>
                <a:spcPts val="300"/>
              </a:spcBef>
            </a:pPr>
            <a:r>
              <a:rPr lang="en-US" sz="2600" dirty="0">
                <a:latin typeface="Open Sans" panose="020B0606030504020204" pitchFamily="34" charset="0"/>
                <a:ea typeface="Open Sans" panose="020B0606030504020204" pitchFamily="34" charset="0"/>
                <a:cs typeface="Open Sans" panose="020B0606030504020204" pitchFamily="34" charset="0"/>
              </a:rPr>
              <a:t>OCR will conduct multiple sets or “rounds” of audits:</a:t>
            </a:r>
          </a:p>
          <a:p>
            <a:pPr lvl="2">
              <a:lnSpc>
                <a:spcPct val="120000"/>
              </a:lnSpc>
              <a:spcBef>
                <a:spcPts val="300"/>
              </a:spcBef>
            </a:pPr>
            <a:r>
              <a:rPr lang="en-US" dirty="0">
                <a:latin typeface="Open Sans" panose="020B0606030504020204" pitchFamily="34" charset="0"/>
                <a:ea typeface="Open Sans" panose="020B0606030504020204" pitchFamily="34" charset="0"/>
                <a:cs typeface="Open Sans" panose="020B0606030504020204" pitchFamily="34" charset="0"/>
              </a:rPr>
              <a:t>Desk audits of CEs and desk audits of business associates </a:t>
            </a:r>
            <a:r>
              <a:rPr lang="en-US" b="1" dirty="0">
                <a:latin typeface="Open Sans" panose="020B0606030504020204" pitchFamily="34" charset="0"/>
                <a:ea typeface="Open Sans" panose="020B0606030504020204" pitchFamily="34" charset="0"/>
                <a:cs typeface="Open Sans" panose="020B0606030504020204" pitchFamily="34" charset="0"/>
              </a:rPr>
              <a:t>to be completed by December 2016 </a:t>
            </a:r>
          </a:p>
          <a:p>
            <a:pPr lvl="2">
              <a:lnSpc>
                <a:spcPct val="120000"/>
              </a:lnSpc>
              <a:spcBef>
                <a:spcPts val="300"/>
              </a:spcBef>
            </a:pPr>
            <a:r>
              <a:rPr lang="en-US" b="1" dirty="0">
                <a:latin typeface="Open Sans" panose="020B0606030504020204" pitchFamily="34" charset="0"/>
                <a:ea typeface="Open Sans" panose="020B0606030504020204" pitchFamily="34" charset="0"/>
                <a:cs typeface="Open Sans" panose="020B0606030504020204" pitchFamily="34" charset="0"/>
              </a:rPr>
              <a:t>Onsite assessments </a:t>
            </a:r>
            <a:r>
              <a:rPr lang="en-US" dirty="0">
                <a:latin typeface="Open Sans" panose="020B0606030504020204" pitchFamily="34" charset="0"/>
                <a:ea typeface="Open Sans" panose="020B0606030504020204" pitchFamily="34" charset="0"/>
                <a:cs typeface="Open Sans" panose="020B0606030504020204" pitchFamily="34" charset="0"/>
              </a:rPr>
              <a:t> of either CEs or business associates – organizations receiving a desk audit may nonetheless be selected for an onsite audit</a:t>
            </a:r>
          </a:p>
          <a:p>
            <a:pPr lvl="1">
              <a:lnSpc>
                <a:spcPct val="120000"/>
              </a:lnSpc>
              <a:spcBef>
                <a:spcPts val="300"/>
              </a:spcBef>
            </a:pPr>
            <a:r>
              <a:rPr lang="en-US" sz="2600" dirty="0">
                <a:latin typeface="Open Sans" panose="020B0606030504020204" pitchFamily="34" charset="0"/>
                <a:ea typeface="Open Sans" panose="020B0606030504020204" pitchFamily="34" charset="0"/>
                <a:cs typeface="Open Sans" panose="020B0606030504020204" pitchFamily="34" charset="0"/>
              </a:rPr>
              <a:t>Updated protocol is available on website for review: </a:t>
            </a:r>
            <a:r>
              <a:rPr lang="en-US" sz="2600" dirty="0">
                <a:latin typeface="Open Sans" panose="020B0606030504020204" pitchFamily="34" charset="0"/>
                <a:ea typeface="Open Sans" panose="020B0606030504020204" pitchFamily="34" charset="0"/>
                <a:cs typeface="Open Sans" panose="020B0606030504020204" pitchFamily="34" charset="0"/>
                <a:hlinkClick r:id="rId3"/>
              </a:rPr>
              <a:t>http://www.hhs.gov/hipaa/for-professionals/compliance-enforcement/audit/protocol/index.html</a:t>
            </a:r>
            <a:endParaRPr lang="en-US" sz="2600" dirty="0">
              <a:latin typeface="Open Sans" panose="020B0606030504020204" pitchFamily="34" charset="0"/>
              <a:ea typeface="Open Sans" panose="020B0606030504020204" pitchFamily="34" charset="0"/>
              <a:cs typeface="Open Sans" panose="020B0606030504020204" pitchFamily="34" charset="0"/>
            </a:endParaRPr>
          </a:p>
          <a:p>
            <a:pPr lvl="1">
              <a:lnSpc>
                <a:spcPct val="120000"/>
              </a:lnSpc>
              <a:spcBef>
                <a:spcPts val="300"/>
              </a:spcBef>
            </a:pPr>
            <a:r>
              <a:rPr lang="en-US" sz="2600" dirty="0">
                <a:latin typeface="Open Sans" panose="020B0606030504020204" pitchFamily="34" charset="0"/>
                <a:ea typeface="Open Sans" panose="020B0606030504020204" pitchFamily="34" charset="0"/>
                <a:cs typeface="Open Sans" panose="020B0606030504020204" pitchFamily="34" charset="0"/>
              </a:rPr>
              <a:t>Additional Information and FAQs are also available through OCR’s website: </a:t>
            </a:r>
            <a:r>
              <a:rPr lang="en-US" sz="2600" dirty="0">
                <a:latin typeface="Open Sans" panose="020B0606030504020204" pitchFamily="34" charset="0"/>
                <a:ea typeface="Open Sans" panose="020B0606030504020204" pitchFamily="34" charset="0"/>
                <a:cs typeface="Open Sans" panose="020B0606030504020204" pitchFamily="34" charset="0"/>
                <a:hlinkClick r:id="rId4"/>
              </a:rPr>
              <a:t>http://www.hhs.gov/hipaa/for-professionals/compliance-enforcement/audit#when</a:t>
            </a:r>
            <a:r>
              <a:rPr lang="en-US" sz="2600" dirty="0">
                <a:latin typeface="Open Sans" panose="020B0606030504020204" pitchFamily="34" charset="0"/>
                <a:ea typeface="Open Sans" panose="020B0606030504020204" pitchFamily="34" charset="0"/>
                <a:cs typeface="Open Sans" panose="020B0606030504020204" pitchFamily="34" charset="0"/>
              </a:rPr>
              <a:t>  </a:t>
            </a:r>
            <a:endParaRPr lang="en-US" sz="2600" b="1" dirty="0">
              <a:latin typeface="Open Sans" panose="020B0606030504020204" pitchFamily="34" charset="0"/>
              <a:ea typeface="Open Sans" panose="020B0606030504020204" pitchFamily="34" charset="0"/>
              <a:cs typeface="Open Sans" panose="020B0606030504020204" pitchFamily="34" charset="0"/>
            </a:endParaRPr>
          </a:p>
          <a:p>
            <a:pPr marL="457200" lvl="1" indent="0" algn="r">
              <a:buNone/>
            </a:pPr>
            <a:endParaRPr lang="en-US" sz="1100" dirty="0"/>
          </a:p>
          <a:p>
            <a:pPr lvl="1"/>
            <a:endParaRPr lang="en-US" dirty="0"/>
          </a:p>
          <a:p>
            <a:pPr lvl="1"/>
            <a:endParaRPr lang="en-US" dirty="0"/>
          </a:p>
        </p:txBody>
      </p:sp>
    </p:spTree>
    <p:extLst>
      <p:ext uri="{BB962C8B-B14F-4D97-AF65-F5344CB8AC3E}">
        <p14:creationId xmlns:p14="http://schemas.microsoft.com/office/powerpoint/2010/main" val="161172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11</a:t>
            </a:fld>
            <a:endParaRPr lang="en-US"/>
          </a:p>
        </p:txBody>
      </p:sp>
      <p:sp>
        <p:nvSpPr>
          <p:cNvPr id="4" name="Text Placeholder 3"/>
          <p:cNvSpPr>
            <a:spLocks noGrp="1"/>
          </p:cNvSpPr>
          <p:nvPr>
            <p:ph type="body" sz="quarter" idx="13"/>
          </p:nvPr>
        </p:nvSpPr>
        <p:spPr>
          <a:xfrm>
            <a:off x="219074" y="1114425"/>
            <a:ext cx="8718191" cy="5086349"/>
          </a:xfrm>
        </p:spPr>
        <p:txBody>
          <a:bodyPr>
            <a:normAutofit fontScale="25000" lnSpcReduction="20000"/>
          </a:bodyPr>
          <a:lstStyle/>
          <a:p>
            <a:pPr>
              <a:lnSpc>
                <a:spcPct val="120000"/>
              </a:lnSpc>
            </a:pPr>
            <a:r>
              <a:rPr lang="en-US" sz="5600" u="sng" dirty="0">
                <a:latin typeface="Open Sans" panose="020B0606030504020204" pitchFamily="34" charset="0"/>
                <a:ea typeface="Open Sans" panose="020B0606030504020204" pitchFamily="34" charset="0"/>
                <a:cs typeface="Open Sans" panose="020B0606030504020204" pitchFamily="34" charset="0"/>
              </a:rPr>
              <a:t>Care New England Health System</a:t>
            </a:r>
            <a:r>
              <a:rPr lang="en-US" sz="5600" dirty="0">
                <a:latin typeface="Open Sans" panose="020B0606030504020204" pitchFamily="34" charset="0"/>
                <a:ea typeface="Open Sans" panose="020B0606030504020204" pitchFamily="34" charset="0"/>
                <a:cs typeface="Open Sans" panose="020B0606030504020204" pitchFamily="34" charset="0"/>
              </a:rPr>
              <a:t> </a:t>
            </a:r>
            <a:r>
              <a:rPr lang="en-US" sz="5600" b="1" dirty="0">
                <a:latin typeface="Open Sans" panose="020B0606030504020204" pitchFamily="34" charset="0"/>
                <a:ea typeface="Open Sans" panose="020B0606030504020204" pitchFamily="34" charset="0"/>
                <a:cs typeface="Open Sans" panose="020B0606030504020204" pitchFamily="34" charset="0"/>
              </a:rPr>
              <a:t>($400,000)</a:t>
            </a:r>
            <a:r>
              <a:rPr lang="en-US" sz="5600" dirty="0">
                <a:latin typeface="Open Sans" panose="020B0606030504020204" pitchFamily="34" charset="0"/>
                <a:ea typeface="Open Sans" panose="020B0606030504020204" pitchFamily="34" charset="0"/>
                <a:cs typeface="Open Sans" panose="020B0606030504020204" pitchFamily="34" charset="0"/>
              </a:rPr>
              <a:t>: a covered entity in </a:t>
            </a:r>
            <a:r>
              <a:rPr lang="en-US" sz="5600" dirty="0" err="1">
                <a:latin typeface="Open Sans" panose="020B0606030504020204" pitchFamily="34" charset="0"/>
                <a:ea typeface="Open Sans" panose="020B0606030504020204" pitchFamily="34" charset="0"/>
                <a:cs typeface="Open Sans" panose="020B0606030504020204" pitchFamily="34" charset="0"/>
              </a:rPr>
              <a:t>CNE’s</a:t>
            </a:r>
            <a:r>
              <a:rPr lang="en-US" sz="5600" dirty="0">
                <a:latin typeface="Open Sans" panose="020B0606030504020204" pitchFamily="34" charset="0"/>
                <a:ea typeface="Open Sans" panose="020B0606030504020204" pitchFamily="34" charset="0"/>
                <a:cs typeface="Open Sans" panose="020B0606030504020204" pitchFamily="34" charset="0"/>
              </a:rPr>
              <a:t> System lost unencrypted backup tapes containing the ultrasound studies and associated PHI of approximately 14,000 individuals, resulting in a $150,000 settlement. </a:t>
            </a:r>
            <a:r>
              <a:rPr lang="en-US" sz="5600" dirty="0" err="1">
                <a:latin typeface="Open Sans" panose="020B0606030504020204" pitchFamily="34" charset="0"/>
                <a:ea typeface="Open Sans" panose="020B0606030504020204" pitchFamily="34" charset="0"/>
                <a:cs typeface="Open Sans" panose="020B0606030504020204" pitchFamily="34" charset="0"/>
              </a:rPr>
              <a:t>CNE</a:t>
            </a:r>
            <a:r>
              <a:rPr lang="en-US" sz="5600" dirty="0">
                <a:latin typeface="Open Sans" panose="020B0606030504020204" pitchFamily="34" charset="0"/>
                <a:ea typeface="Open Sans" panose="020B0606030504020204" pitchFamily="34" charset="0"/>
                <a:cs typeface="Open Sans" panose="020B0606030504020204" pitchFamily="34" charset="0"/>
              </a:rPr>
              <a:t> received a separate penalty for an outdated Business Associate agreement: the BAA between the two parties had not been updated in ten years and did not incorporate revisions required under the HIPAA Omnibus Final Rule.</a:t>
            </a:r>
          </a:p>
          <a:p>
            <a:pPr>
              <a:lnSpc>
                <a:spcPct val="120000"/>
              </a:lnSpc>
              <a:spcBef>
                <a:spcPts val="600"/>
              </a:spcBef>
            </a:pPr>
            <a:r>
              <a:rPr lang="en-US" sz="5600" u="sng" dirty="0">
                <a:latin typeface="Open Sans" panose="020B0606030504020204" pitchFamily="34" charset="0"/>
                <a:ea typeface="Open Sans" panose="020B0606030504020204" pitchFamily="34" charset="0"/>
                <a:cs typeface="Open Sans" panose="020B0606030504020204" pitchFamily="34" charset="0"/>
              </a:rPr>
              <a:t>Advocate Health Care Network</a:t>
            </a:r>
            <a:r>
              <a:rPr lang="en-US" sz="5600" dirty="0">
                <a:latin typeface="Open Sans" panose="020B0606030504020204" pitchFamily="34" charset="0"/>
                <a:ea typeface="Open Sans" panose="020B0606030504020204" pitchFamily="34" charset="0"/>
                <a:cs typeface="Open Sans" panose="020B0606030504020204" pitchFamily="34" charset="0"/>
              </a:rPr>
              <a:t> </a:t>
            </a:r>
            <a:r>
              <a:rPr lang="en-US" sz="5600" b="1" dirty="0">
                <a:latin typeface="Open Sans" panose="020B0606030504020204" pitchFamily="34" charset="0"/>
                <a:ea typeface="Open Sans" panose="020B0606030504020204" pitchFamily="34" charset="0"/>
                <a:cs typeface="Open Sans" panose="020B0606030504020204" pitchFamily="34" charset="0"/>
              </a:rPr>
              <a:t>($5.55 million)</a:t>
            </a:r>
            <a:r>
              <a:rPr lang="en-US" sz="5600" dirty="0">
                <a:latin typeface="Open Sans" panose="020B0606030504020204" pitchFamily="34" charset="0"/>
                <a:ea typeface="Open Sans" panose="020B0606030504020204" pitchFamily="34" charset="0"/>
                <a:cs typeface="Open Sans" panose="020B0606030504020204" pitchFamily="34" charset="0"/>
              </a:rPr>
              <a:t>: submitted breach notification reports for multiple incidents involving its subsidiary, Advocate Medical Group ("</a:t>
            </a:r>
            <a:r>
              <a:rPr lang="en-US" sz="5600" dirty="0" err="1">
                <a:latin typeface="Open Sans" panose="020B0606030504020204" pitchFamily="34" charset="0"/>
                <a:ea typeface="Open Sans" panose="020B0606030504020204" pitchFamily="34" charset="0"/>
                <a:cs typeface="Open Sans" panose="020B0606030504020204" pitchFamily="34" charset="0"/>
              </a:rPr>
              <a:t>AMG</a:t>
            </a:r>
            <a:r>
              <a:rPr lang="en-US" sz="5600" dirty="0">
                <a:latin typeface="Open Sans" panose="020B0606030504020204" pitchFamily="34" charset="0"/>
                <a:ea typeface="Open Sans" panose="020B0606030504020204" pitchFamily="34" charset="0"/>
                <a:cs typeface="Open Sans" panose="020B0606030504020204" pitchFamily="34" charset="0"/>
              </a:rPr>
              <a:t>") that, combined, affected nearly 4 million individuals. OCR found that </a:t>
            </a:r>
            <a:r>
              <a:rPr lang="en-US" sz="5600" dirty="0" err="1">
                <a:latin typeface="Open Sans" panose="020B0606030504020204" pitchFamily="34" charset="0"/>
                <a:ea typeface="Open Sans" panose="020B0606030504020204" pitchFamily="34" charset="0"/>
                <a:cs typeface="Open Sans" panose="020B0606030504020204" pitchFamily="34" charset="0"/>
              </a:rPr>
              <a:t>AHCN</a:t>
            </a:r>
            <a:r>
              <a:rPr lang="en-US" sz="5600" dirty="0">
                <a:latin typeface="Open Sans" panose="020B0606030504020204" pitchFamily="34" charset="0"/>
                <a:ea typeface="Open Sans" panose="020B0606030504020204" pitchFamily="34" charset="0"/>
                <a:cs typeface="Open Sans" panose="020B0606030504020204" pitchFamily="34" charset="0"/>
              </a:rPr>
              <a:t> did not conduct an adequate risk assessment, failed to implement policies and procedures to protect physical access to electronic information systems, and did not execute a Business Associate Agreement with </a:t>
            </a:r>
            <a:r>
              <a:rPr lang="en-US" sz="5600" dirty="0" err="1">
                <a:latin typeface="Open Sans" panose="020B0606030504020204" pitchFamily="34" charset="0"/>
                <a:ea typeface="Open Sans" panose="020B0606030504020204" pitchFamily="34" charset="0"/>
                <a:cs typeface="Open Sans" panose="020B0606030504020204" pitchFamily="34" charset="0"/>
              </a:rPr>
              <a:t>AMG</a:t>
            </a:r>
            <a:r>
              <a:rPr lang="en-US" sz="5600" dirty="0">
                <a:latin typeface="Open Sans" panose="020B0606030504020204" pitchFamily="34" charset="0"/>
                <a:ea typeface="Open Sans" panose="020B0606030504020204" pitchFamily="34" charset="0"/>
                <a:cs typeface="Open Sans" panose="020B0606030504020204" pitchFamily="34" charset="0"/>
              </a:rPr>
              <a:t>. </a:t>
            </a:r>
          </a:p>
          <a:p>
            <a:pPr>
              <a:lnSpc>
                <a:spcPct val="120000"/>
              </a:lnSpc>
              <a:spcBef>
                <a:spcPts val="600"/>
              </a:spcBef>
            </a:pPr>
            <a:r>
              <a:rPr lang="en-US" sz="5600" u="sng" dirty="0">
                <a:latin typeface="Open Sans" panose="020B0606030504020204" pitchFamily="34" charset="0"/>
                <a:ea typeface="Open Sans" panose="020B0606030504020204" pitchFamily="34" charset="0"/>
                <a:cs typeface="Open Sans" panose="020B0606030504020204" pitchFamily="34" charset="0"/>
              </a:rPr>
              <a:t>University of Mississippi Medical Center</a:t>
            </a:r>
            <a:r>
              <a:rPr lang="en-US" sz="5600" dirty="0">
                <a:latin typeface="Open Sans" panose="020B0606030504020204" pitchFamily="34" charset="0"/>
                <a:ea typeface="Open Sans" panose="020B0606030504020204" pitchFamily="34" charset="0"/>
                <a:cs typeface="Open Sans" panose="020B0606030504020204" pitchFamily="34" charset="0"/>
              </a:rPr>
              <a:t> </a:t>
            </a:r>
            <a:r>
              <a:rPr lang="en-US" sz="5600" b="1" dirty="0">
                <a:latin typeface="Open Sans" panose="020B0606030504020204" pitchFamily="34" charset="0"/>
                <a:ea typeface="Open Sans" panose="020B0606030504020204" pitchFamily="34" charset="0"/>
                <a:cs typeface="Open Sans" panose="020B0606030504020204" pitchFamily="34" charset="0"/>
              </a:rPr>
              <a:t>($2.75 million): </a:t>
            </a:r>
            <a:r>
              <a:rPr lang="en-US" sz="5600" dirty="0" err="1">
                <a:latin typeface="Open Sans" panose="020B0606030504020204" pitchFamily="34" charset="0"/>
                <a:ea typeface="Open Sans" panose="020B0606030504020204" pitchFamily="34" charset="0"/>
                <a:cs typeface="Open Sans" panose="020B0606030504020204" pitchFamily="34" charset="0"/>
              </a:rPr>
              <a:t>UMMC</a:t>
            </a:r>
            <a:r>
              <a:rPr lang="en-US" sz="5600" dirty="0">
                <a:latin typeface="Open Sans" panose="020B0606030504020204" pitchFamily="34" charset="0"/>
                <a:ea typeface="Open Sans" panose="020B0606030504020204" pitchFamily="34" charset="0"/>
                <a:cs typeface="Open Sans" panose="020B0606030504020204" pitchFamily="34" charset="0"/>
              </a:rPr>
              <a:t> submitted a breach notification report for a stolen laptop with ePHI impacting as many as 10,000 individuals. OCR’s investigation found that the entire wireless network could be accessed with a simple username and password putting more individuals at risk. In addition, OCR found that </a:t>
            </a:r>
            <a:r>
              <a:rPr lang="en-US" sz="5600" dirty="0" err="1">
                <a:latin typeface="Open Sans" panose="020B0606030504020204" pitchFamily="34" charset="0"/>
                <a:ea typeface="Open Sans" panose="020B0606030504020204" pitchFamily="34" charset="0"/>
                <a:cs typeface="Open Sans" panose="020B0606030504020204" pitchFamily="34" charset="0"/>
              </a:rPr>
              <a:t>UMMC</a:t>
            </a:r>
            <a:r>
              <a:rPr lang="en-US" sz="5600" dirty="0">
                <a:latin typeface="Open Sans" panose="020B0606030504020204" pitchFamily="34" charset="0"/>
                <a:ea typeface="Open Sans" panose="020B0606030504020204" pitchFamily="34" charset="0"/>
                <a:cs typeface="Open Sans" panose="020B0606030504020204" pitchFamily="34" charset="0"/>
              </a:rPr>
              <a:t> was aware of, but did not address, systemic vulnerabilities  and, even after the stolen laptop, did not make changes for several more years.</a:t>
            </a:r>
          </a:p>
          <a:p>
            <a:pPr>
              <a:lnSpc>
                <a:spcPct val="120000"/>
              </a:lnSpc>
              <a:spcBef>
                <a:spcPts val="600"/>
              </a:spcBef>
            </a:pPr>
            <a:r>
              <a:rPr lang="en-US" sz="5600" u="sng" dirty="0">
                <a:latin typeface="Open Sans" panose="020B0606030504020204" pitchFamily="34" charset="0"/>
                <a:ea typeface="Open Sans" panose="020B0606030504020204" pitchFamily="34" charset="0"/>
                <a:cs typeface="Open Sans" panose="020B0606030504020204" pitchFamily="34" charset="0"/>
              </a:rPr>
              <a:t>Oregon Health &amp; Science University</a:t>
            </a:r>
            <a:r>
              <a:rPr lang="en-US" sz="5600" dirty="0">
                <a:latin typeface="Open Sans" panose="020B0606030504020204" pitchFamily="34" charset="0"/>
                <a:ea typeface="Open Sans" panose="020B0606030504020204" pitchFamily="34" charset="0"/>
                <a:cs typeface="Open Sans" panose="020B0606030504020204" pitchFamily="34" charset="0"/>
              </a:rPr>
              <a:t> </a:t>
            </a:r>
            <a:r>
              <a:rPr lang="en-US" sz="5600" b="1" dirty="0">
                <a:latin typeface="Open Sans" panose="020B0606030504020204" pitchFamily="34" charset="0"/>
                <a:ea typeface="Open Sans" panose="020B0606030504020204" pitchFamily="34" charset="0"/>
                <a:cs typeface="Open Sans" panose="020B0606030504020204" pitchFamily="34" charset="0"/>
              </a:rPr>
              <a:t>($2.7 million)</a:t>
            </a:r>
            <a:r>
              <a:rPr lang="en-US" sz="5600" dirty="0">
                <a:latin typeface="Open Sans" panose="020B0606030504020204" pitchFamily="34" charset="0"/>
                <a:ea typeface="Open Sans" panose="020B0606030504020204" pitchFamily="34" charset="0"/>
                <a:cs typeface="Open Sans" panose="020B0606030504020204" pitchFamily="34" charset="0"/>
              </a:rPr>
              <a:t>: OHSU submitted multiple breach reports involving unencrypted laptops, a stolen, unencrypted thumb drive, and the storage of ePHI on a cloud server without a Business Associate Agreement. OCR determined that OHSU’s risk assessments were insufficient because the analysis did not cover all ePHI and OHSU did not timely implement measures to address any discovered risks and vulnerabilities.</a:t>
            </a:r>
          </a:p>
          <a:p>
            <a:pPr>
              <a:lnSpc>
                <a:spcPct val="120000"/>
              </a:lnSpc>
              <a:spcBef>
                <a:spcPts val="600"/>
              </a:spcBef>
            </a:pPr>
            <a:endParaRPr lang="en-US" dirty="0">
              <a:latin typeface="Open Sans" panose="020B0606030504020204" pitchFamily="34" charset="0"/>
              <a:ea typeface="Open Sans" panose="020B0606030504020204" pitchFamily="34" charset="0"/>
              <a:cs typeface="Open Sans" panose="020B0606030504020204" pitchFamily="34" charset="0"/>
            </a:endParaRPr>
          </a:p>
          <a:p>
            <a:pPr>
              <a:lnSpc>
                <a:spcPct val="120000"/>
              </a:lnSpc>
              <a:spcBef>
                <a:spcPts val="600"/>
              </a:spcBef>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5"/>
          <p:cNvSpPr>
            <a:spLocks noGrp="1"/>
          </p:cNvSpPr>
          <p:nvPr>
            <p:ph type="title"/>
          </p:nvPr>
        </p:nvSpPr>
        <p:spPr>
          <a:xfrm>
            <a:off x="0" y="265113"/>
            <a:ext cx="9144000" cy="630237"/>
          </a:xfrm>
        </p:spPr>
        <p:txBody>
          <a:bodyPr>
            <a:normAutofit fontScale="90000"/>
          </a:bodyPr>
          <a:lstStyle/>
          <a:p>
            <a:r>
              <a:rPr lang="en-US" sz="3600" dirty="0">
                <a:latin typeface="Open Sans" panose="020B0606030504020204" pitchFamily="34" charset="0"/>
                <a:ea typeface="Open Sans" panose="020B0606030504020204" pitchFamily="34" charset="0"/>
                <a:cs typeface="Open Sans" panose="020B0606030504020204" pitchFamily="34" charset="0"/>
              </a:rPr>
              <a:t>2016 HIPAA Enforcement Highlights</a:t>
            </a:r>
          </a:p>
        </p:txBody>
      </p:sp>
    </p:spTree>
    <p:extLst>
      <p:ext uri="{BB962C8B-B14F-4D97-AF65-F5344CB8AC3E}">
        <p14:creationId xmlns:p14="http://schemas.microsoft.com/office/powerpoint/2010/main" val="367407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prstGeom prst="rect">
            <a:avLst/>
          </a:prstGeom>
        </p:spPr>
        <p:txBody>
          <a:bodyPr/>
          <a:lstStyle/>
          <a:p>
            <a:fld id="{BA9B540C-44DA-4F69-89C9-7C84606640D3}" type="slidenum">
              <a:rPr lang="en-US" smtClean="0">
                <a:solidFill>
                  <a:prstClr val="black"/>
                </a:solidFill>
              </a:rPr>
              <a:pPr/>
              <a:t>12</a:t>
            </a:fld>
            <a:endParaRPr lang="en-US" dirty="0">
              <a:solidFill>
                <a:prstClr val="black"/>
              </a:solidFill>
            </a:endParaRPr>
          </a:p>
        </p:txBody>
      </p:sp>
      <p:sp>
        <p:nvSpPr>
          <p:cNvPr id="6" name="Title 5"/>
          <p:cNvSpPr>
            <a:spLocks noGrp="1"/>
          </p:cNvSpPr>
          <p:nvPr>
            <p:ph type="title"/>
          </p:nvPr>
        </p:nvSpPr>
        <p:spPr>
          <a:xfrm>
            <a:off x="0" y="265113"/>
            <a:ext cx="9144000" cy="114300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2016 HIPAA Enforcement Highlights</a:t>
            </a:r>
          </a:p>
        </p:txBody>
      </p:sp>
      <p:sp>
        <p:nvSpPr>
          <p:cNvPr id="7" name="Content Placeholder 6"/>
          <p:cNvSpPr>
            <a:spLocks noGrp="1"/>
          </p:cNvSpPr>
          <p:nvPr>
            <p:ph type="body" sz="quarter" idx="13"/>
          </p:nvPr>
        </p:nvSpPr>
        <p:spPr>
          <a:xfrm>
            <a:off x="243209" y="1133476"/>
            <a:ext cx="8900791" cy="5067300"/>
          </a:xfrm>
        </p:spPr>
        <p:txBody>
          <a:bodyPr>
            <a:normAutofit fontScale="55000" lnSpcReduction="20000"/>
          </a:bodyPr>
          <a:lstStyle/>
          <a:p>
            <a:pPr>
              <a:lnSpc>
                <a:spcPct val="120000"/>
              </a:lnSpc>
              <a:spcBef>
                <a:spcPts val="1000"/>
              </a:spcBef>
            </a:pPr>
            <a:r>
              <a:rPr lang="en-US" sz="2800" u="sng" dirty="0">
                <a:latin typeface="Open Sans" panose="020B0606030504020204" pitchFamily="34" charset="0"/>
                <a:ea typeface="Open Sans" panose="020B0606030504020204" pitchFamily="34" charset="0"/>
                <a:cs typeface="Open Sans" panose="020B0606030504020204" pitchFamily="34" charset="0"/>
              </a:rPr>
              <a:t>New York Presbyterian</a:t>
            </a:r>
            <a:r>
              <a:rPr lang="en-US" sz="2800" dirty="0">
                <a:latin typeface="Open Sans" panose="020B0606030504020204" pitchFamily="34" charset="0"/>
                <a:ea typeface="Open Sans" panose="020B0606030504020204" pitchFamily="34" charset="0"/>
                <a:cs typeface="Open Sans" panose="020B0606030504020204" pitchFamily="34" charset="0"/>
              </a:rPr>
              <a:t> </a:t>
            </a:r>
            <a:r>
              <a:rPr lang="en-US" sz="2800" b="1" dirty="0">
                <a:latin typeface="Open Sans" panose="020B0606030504020204" pitchFamily="34" charset="0"/>
                <a:ea typeface="Open Sans" panose="020B0606030504020204" pitchFamily="34" charset="0"/>
                <a:cs typeface="Open Sans" panose="020B0606030504020204" pitchFamily="34" charset="0"/>
              </a:rPr>
              <a:t>($2.2 million)</a:t>
            </a:r>
            <a:r>
              <a:rPr lang="en-US" sz="2800" dirty="0">
                <a:latin typeface="Open Sans" panose="020B0606030504020204" pitchFamily="34" charset="0"/>
                <a:ea typeface="Open Sans" panose="020B0606030504020204" pitchFamily="34" charset="0"/>
                <a:cs typeface="Open Sans" panose="020B0606030504020204" pitchFamily="34" charset="0"/>
              </a:rPr>
              <a:t>: </a:t>
            </a:r>
            <a:r>
              <a:rPr lang="en-US" sz="2800" dirty="0" err="1">
                <a:latin typeface="Open Sans" panose="020B0606030504020204" pitchFamily="34" charset="0"/>
                <a:ea typeface="Open Sans" panose="020B0606030504020204" pitchFamily="34" charset="0"/>
                <a:cs typeface="Open Sans" panose="020B0606030504020204" pitchFamily="34" charset="0"/>
              </a:rPr>
              <a:t>NYP</a:t>
            </a:r>
            <a:r>
              <a:rPr lang="en-US" sz="2800" dirty="0">
                <a:latin typeface="Open Sans" panose="020B0606030504020204" pitchFamily="34" charset="0"/>
                <a:ea typeface="Open Sans" panose="020B0606030504020204" pitchFamily="34" charset="0"/>
                <a:cs typeface="Open Sans" panose="020B0606030504020204" pitchFamily="34" charset="0"/>
              </a:rPr>
              <a:t> disclosed two patients’ PHI during the filming of “NY Med,” without patient authorization and despite a medical professional’s request to stop. </a:t>
            </a:r>
            <a:r>
              <a:rPr lang="en-US" sz="2800" dirty="0" err="1">
                <a:latin typeface="Open Sans" panose="020B0606030504020204" pitchFamily="34" charset="0"/>
                <a:ea typeface="Open Sans" panose="020B0606030504020204" pitchFamily="34" charset="0"/>
                <a:cs typeface="Open Sans" panose="020B0606030504020204" pitchFamily="34" charset="0"/>
              </a:rPr>
              <a:t>NYP</a:t>
            </a:r>
            <a:r>
              <a:rPr lang="en-US" sz="2800" dirty="0">
                <a:latin typeface="Open Sans" panose="020B0606030504020204" pitchFamily="34" charset="0"/>
                <a:ea typeface="Open Sans" panose="020B0606030504020204" pitchFamily="34" charset="0"/>
                <a:cs typeface="Open Sans" panose="020B0606030504020204" pitchFamily="34" charset="0"/>
              </a:rPr>
              <a:t> failed to safeguard PHI by allowing film crews virtually unfettered access to its facility. </a:t>
            </a:r>
          </a:p>
          <a:p>
            <a:pPr>
              <a:lnSpc>
                <a:spcPct val="120000"/>
              </a:lnSpc>
              <a:spcBef>
                <a:spcPts val="1000"/>
              </a:spcBef>
            </a:pPr>
            <a:r>
              <a:rPr lang="en-US" sz="2700" u="sng" dirty="0">
                <a:latin typeface="Open Sans" panose="020B0606030504020204" pitchFamily="34" charset="0"/>
                <a:ea typeface="Open Sans" panose="020B0606030504020204" pitchFamily="34" charset="0"/>
                <a:cs typeface="Open Sans" panose="020B0606030504020204" pitchFamily="34" charset="0"/>
              </a:rPr>
              <a:t>Raleigh </a:t>
            </a:r>
            <a:r>
              <a:rPr lang="en-US" sz="2700" u="sng" dirty="0" err="1">
                <a:latin typeface="Open Sans" panose="020B0606030504020204" pitchFamily="34" charset="0"/>
                <a:ea typeface="Open Sans" panose="020B0606030504020204" pitchFamily="34" charset="0"/>
                <a:cs typeface="Open Sans" panose="020B0606030504020204" pitchFamily="34" charset="0"/>
              </a:rPr>
              <a:t>Orthopaedic</a:t>
            </a:r>
            <a:r>
              <a:rPr lang="en-US" sz="2700" dirty="0">
                <a:latin typeface="Open Sans" panose="020B0606030504020204" pitchFamily="34" charset="0"/>
                <a:ea typeface="Open Sans" panose="020B0606030504020204" pitchFamily="34" charset="0"/>
                <a:cs typeface="Open Sans" panose="020B0606030504020204" pitchFamily="34" charset="0"/>
              </a:rPr>
              <a:t> </a:t>
            </a:r>
            <a:r>
              <a:rPr lang="en-US" sz="2700" b="1" dirty="0">
                <a:latin typeface="Open Sans" panose="020B0606030504020204" pitchFamily="34" charset="0"/>
                <a:ea typeface="Open Sans" panose="020B0606030504020204" pitchFamily="34" charset="0"/>
                <a:cs typeface="Open Sans" panose="020B0606030504020204" pitchFamily="34" charset="0"/>
              </a:rPr>
              <a:t>($750,000)</a:t>
            </a:r>
            <a:r>
              <a:rPr lang="en-US" sz="2700" dirty="0">
                <a:latin typeface="Open Sans" panose="020B0606030504020204" pitchFamily="34" charset="0"/>
                <a:ea typeface="Open Sans" panose="020B0606030504020204" pitchFamily="34" charset="0"/>
                <a:cs typeface="Open Sans" panose="020B0606030504020204" pitchFamily="34" charset="0"/>
              </a:rPr>
              <a:t>: failed to execute a business associate agreement prior to turning over PHI for 17,300 patients to a potential business partner.</a:t>
            </a:r>
          </a:p>
          <a:p>
            <a:pPr>
              <a:lnSpc>
                <a:spcPct val="120000"/>
              </a:lnSpc>
              <a:spcBef>
                <a:spcPts val="1000"/>
              </a:spcBef>
            </a:pPr>
            <a:r>
              <a:rPr lang="en-US" sz="2700" u="sng" dirty="0">
                <a:latin typeface="Open Sans" panose="020B0606030504020204" pitchFamily="34" charset="0"/>
                <a:ea typeface="Open Sans" panose="020B0606030504020204" pitchFamily="34" charset="0"/>
                <a:cs typeface="Open Sans" panose="020B0606030504020204" pitchFamily="34" charset="0"/>
              </a:rPr>
              <a:t>Feinstein Institute for Medical Research</a:t>
            </a:r>
            <a:r>
              <a:rPr lang="en-US" sz="2700" dirty="0">
                <a:latin typeface="Open Sans" panose="020B0606030504020204" pitchFamily="34" charset="0"/>
                <a:ea typeface="Open Sans" panose="020B0606030504020204" pitchFamily="34" charset="0"/>
                <a:cs typeface="Open Sans" panose="020B0606030504020204" pitchFamily="34" charset="0"/>
              </a:rPr>
              <a:t> </a:t>
            </a:r>
            <a:r>
              <a:rPr lang="en-US" sz="2700" b="1" dirty="0">
                <a:latin typeface="Open Sans" panose="020B0606030504020204" pitchFamily="34" charset="0"/>
                <a:ea typeface="Open Sans" panose="020B0606030504020204" pitchFamily="34" charset="0"/>
                <a:cs typeface="Open Sans" panose="020B0606030504020204" pitchFamily="34" charset="0"/>
              </a:rPr>
              <a:t>($3.9 million)</a:t>
            </a:r>
            <a:r>
              <a:rPr lang="en-US" sz="2700" dirty="0">
                <a:latin typeface="Open Sans" panose="020B0606030504020204" pitchFamily="34" charset="0"/>
                <a:ea typeface="Open Sans" panose="020B0606030504020204" pitchFamily="34" charset="0"/>
                <a:cs typeface="Open Sans" panose="020B0606030504020204" pitchFamily="34" charset="0"/>
              </a:rPr>
              <a:t>: self-reported a stolen laptop containing PHI for 13,000 patients and research participants. Further investigation found that policies and procedures  were unable to address potential risks and vulnerabilities </a:t>
            </a:r>
            <a:r>
              <a:rPr lang="en-US" sz="2700" i="1" dirty="0">
                <a:latin typeface="Open Sans" panose="020B0606030504020204" pitchFamily="34" charset="0"/>
                <a:ea typeface="Open Sans" panose="020B0606030504020204" pitchFamily="34" charset="0"/>
                <a:cs typeface="Open Sans" panose="020B0606030504020204" pitchFamily="34" charset="0"/>
              </a:rPr>
              <a:t>(e.g</a:t>
            </a:r>
            <a:r>
              <a:rPr lang="en-US" sz="2700" dirty="0">
                <a:latin typeface="Open Sans" panose="020B0606030504020204" pitchFamily="34" charset="0"/>
                <a:ea typeface="Open Sans" panose="020B0606030504020204" pitchFamily="34" charset="0"/>
                <a:cs typeface="Open Sans" panose="020B0606030504020204" pitchFamily="34" charset="0"/>
              </a:rPr>
              <a:t>., lack of a system to track laptops containing PHI into and out of its facilities). </a:t>
            </a:r>
          </a:p>
          <a:p>
            <a:pPr>
              <a:lnSpc>
                <a:spcPct val="120000"/>
              </a:lnSpc>
              <a:spcBef>
                <a:spcPts val="1000"/>
              </a:spcBef>
            </a:pPr>
            <a:r>
              <a:rPr lang="en-US" sz="2700" u="sng" dirty="0">
                <a:latin typeface="Open Sans" panose="020B0606030504020204" pitchFamily="34" charset="0"/>
                <a:ea typeface="Open Sans" panose="020B0606030504020204" pitchFamily="34" charset="0"/>
                <a:cs typeface="Open Sans" panose="020B0606030504020204" pitchFamily="34" charset="0"/>
              </a:rPr>
              <a:t>North Memorial Health Care of Minnesota</a:t>
            </a:r>
            <a:r>
              <a:rPr lang="en-US" sz="2700" dirty="0">
                <a:latin typeface="Open Sans" panose="020B0606030504020204" pitchFamily="34" charset="0"/>
                <a:ea typeface="Open Sans" panose="020B0606030504020204" pitchFamily="34" charset="0"/>
                <a:cs typeface="Open Sans" panose="020B0606030504020204" pitchFamily="34" charset="0"/>
              </a:rPr>
              <a:t> </a:t>
            </a:r>
            <a:r>
              <a:rPr lang="en-US" sz="2700" b="1" dirty="0">
                <a:latin typeface="Open Sans" panose="020B0606030504020204" pitchFamily="34" charset="0"/>
                <a:ea typeface="Open Sans" panose="020B0606030504020204" pitchFamily="34" charset="0"/>
                <a:cs typeface="Open Sans" panose="020B0606030504020204" pitchFamily="34" charset="0"/>
              </a:rPr>
              <a:t>($1.55 million)</a:t>
            </a:r>
            <a:r>
              <a:rPr lang="en-US" sz="2700" dirty="0">
                <a:latin typeface="Open Sans" panose="020B0606030504020204" pitchFamily="34" charset="0"/>
                <a:ea typeface="Open Sans" panose="020B0606030504020204" pitchFamily="34" charset="0"/>
                <a:cs typeface="Open Sans" panose="020B0606030504020204" pitchFamily="34" charset="0"/>
              </a:rPr>
              <a:t>: failed (1) to enter into a business associate agreement with a major contractor and (2) to institute an organization-wide risk analysis to address the risks and vulnerabilities to PHI.</a:t>
            </a:r>
          </a:p>
          <a:p>
            <a:pPr>
              <a:lnSpc>
                <a:spcPct val="120000"/>
              </a:lnSpc>
              <a:spcBef>
                <a:spcPts val="1000"/>
              </a:spcBef>
            </a:pPr>
            <a:r>
              <a:rPr lang="en-US" sz="2700" u="sng" dirty="0" err="1">
                <a:latin typeface="Open Sans" panose="020B0606030504020204" pitchFamily="34" charset="0"/>
                <a:ea typeface="Open Sans" panose="020B0606030504020204" pitchFamily="34" charset="0"/>
                <a:cs typeface="Open Sans" panose="020B0606030504020204" pitchFamily="34" charset="0"/>
              </a:rPr>
              <a:t>Lincare</a:t>
            </a:r>
            <a:r>
              <a:rPr lang="en-US" sz="2700" dirty="0">
                <a:latin typeface="Open Sans" panose="020B0606030504020204" pitchFamily="34" charset="0"/>
                <a:ea typeface="Open Sans" panose="020B0606030504020204" pitchFamily="34" charset="0"/>
                <a:cs typeface="Open Sans" panose="020B0606030504020204" pitchFamily="34" charset="0"/>
              </a:rPr>
              <a:t> </a:t>
            </a:r>
            <a:r>
              <a:rPr lang="en-US" sz="2700" b="1" dirty="0">
                <a:latin typeface="Open Sans" panose="020B0606030504020204" pitchFamily="34" charset="0"/>
                <a:ea typeface="Open Sans" panose="020B0606030504020204" pitchFamily="34" charset="0"/>
                <a:cs typeface="Open Sans" panose="020B0606030504020204" pitchFamily="34" charset="0"/>
              </a:rPr>
              <a:t>($239,800</a:t>
            </a:r>
            <a:r>
              <a:rPr lang="en-US" sz="2700" dirty="0">
                <a:latin typeface="Open Sans" panose="020B0606030504020204" pitchFamily="34" charset="0"/>
                <a:ea typeface="Open Sans" panose="020B0606030504020204" pitchFamily="34" charset="0"/>
                <a:cs typeface="Open Sans" panose="020B0606030504020204" pitchFamily="34" charset="0"/>
              </a:rPr>
              <a:t>): employee removed patient information from the office, left behind (and later abandoned) documents containing PHI of 278 patients in places where an unauthorized person had access. </a:t>
            </a:r>
          </a:p>
          <a:p>
            <a:pPr>
              <a:lnSpc>
                <a:spcPct val="120000"/>
              </a:lnSpc>
              <a:spcBef>
                <a:spcPts val="1000"/>
              </a:spcBef>
            </a:pPr>
            <a:r>
              <a:rPr lang="en-US" sz="2700" u="sng" dirty="0">
                <a:latin typeface="Open Sans" panose="020B0606030504020204" pitchFamily="34" charset="0"/>
                <a:ea typeface="Open Sans" panose="020B0606030504020204" pitchFamily="34" charset="0"/>
                <a:cs typeface="Open Sans" panose="020B0606030504020204" pitchFamily="34" charset="0"/>
              </a:rPr>
              <a:t>Complete P.T., Pool &amp; Land Physical Therapy, Inc.</a:t>
            </a:r>
            <a:r>
              <a:rPr lang="en-US" sz="2700" dirty="0">
                <a:latin typeface="Open Sans" panose="020B0606030504020204" pitchFamily="34" charset="0"/>
                <a:ea typeface="Open Sans" panose="020B0606030504020204" pitchFamily="34" charset="0"/>
                <a:cs typeface="Open Sans" panose="020B0606030504020204" pitchFamily="34" charset="0"/>
              </a:rPr>
              <a:t> </a:t>
            </a:r>
            <a:r>
              <a:rPr lang="en-US" sz="2700" b="1" dirty="0">
                <a:latin typeface="Open Sans" panose="020B0606030504020204" pitchFamily="34" charset="0"/>
                <a:ea typeface="Open Sans" panose="020B0606030504020204" pitchFamily="34" charset="0"/>
                <a:cs typeface="Open Sans" panose="020B0606030504020204" pitchFamily="34" charset="0"/>
              </a:rPr>
              <a:t>($25,000): </a:t>
            </a:r>
            <a:r>
              <a:rPr lang="en-US" sz="2700" dirty="0">
                <a:latin typeface="Open Sans" panose="020B0606030504020204" pitchFamily="34" charset="0"/>
                <a:ea typeface="Open Sans" panose="020B0606030504020204" pitchFamily="34" charset="0"/>
                <a:cs typeface="Open Sans" panose="020B0606030504020204" pitchFamily="34" charset="0"/>
              </a:rPr>
              <a:t>impermissibly disclosed PHI when it posted patient testimonials, including full names and full face photographic images, to its website without obtaining valid, HIPAA-compliant authorizations</a:t>
            </a:r>
            <a:endParaRPr lang="en-US" sz="2700" u="sng" dirty="0">
              <a:latin typeface="Open Sans" panose="020B0606030504020204" pitchFamily="34" charset="0"/>
              <a:ea typeface="Open Sans" panose="020B0606030504020204" pitchFamily="34" charset="0"/>
              <a:cs typeface="Open Sans" panose="020B0606030504020204" pitchFamily="34" charset="0"/>
            </a:endParaRPr>
          </a:p>
          <a:p>
            <a:pPr>
              <a:lnSpc>
                <a:spcPct val="110000"/>
              </a:lnSpc>
              <a:spcBef>
                <a:spcPts val="1200"/>
              </a:spcBef>
            </a:pPr>
            <a:endParaRPr lang="en-US" sz="1900" dirty="0"/>
          </a:p>
        </p:txBody>
      </p:sp>
    </p:spTree>
    <p:extLst>
      <p:ext uri="{BB962C8B-B14F-4D97-AF65-F5344CB8AC3E}">
        <p14:creationId xmlns:p14="http://schemas.microsoft.com/office/powerpoint/2010/main" val="122837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C72CC9F-FBD6-48FA-81B1-33B5F34468CB}" type="slidenum">
              <a:rPr lang="en-US" smtClean="0"/>
              <a:pPr>
                <a:defRPr/>
              </a:pPr>
              <a:t>13</a:t>
            </a:fld>
            <a:endParaRPr lang="en-US"/>
          </a:p>
        </p:txBody>
      </p:sp>
      <p:sp>
        <p:nvSpPr>
          <p:cNvPr id="5" name="Text Placeholder 4"/>
          <p:cNvSpPr>
            <a:spLocks noGrp="1"/>
          </p:cNvSpPr>
          <p:nvPr>
            <p:ph type="body" sz="quarter" idx="13"/>
          </p:nvPr>
        </p:nvSpPr>
        <p:spPr>
          <a:xfrm>
            <a:off x="519113" y="1339850"/>
            <a:ext cx="8081962" cy="919874"/>
          </a:xfrm>
        </p:spPr>
        <p:txBody>
          <a:bodyPr/>
          <a:lstStyle/>
          <a:p>
            <a:pPr marL="1028700" indent="-1028700"/>
            <a:r>
              <a:rPr lang="en-US" b="1" dirty="0">
                <a:latin typeface="Open Sans" panose="020B0606030504020204" pitchFamily="34" charset="0"/>
                <a:ea typeface="Open Sans" panose="020B0606030504020204" pitchFamily="34" charset="0"/>
                <a:cs typeface="Open Sans" panose="020B0606030504020204" pitchFamily="34" charset="0"/>
              </a:rPr>
              <a:t>II. Key Policy Updates</a:t>
            </a:r>
          </a:p>
        </p:txBody>
      </p:sp>
    </p:spTree>
    <p:extLst>
      <p:ext uri="{BB962C8B-B14F-4D97-AF65-F5344CB8AC3E}">
        <p14:creationId xmlns:p14="http://schemas.microsoft.com/office/powerpoint/2010/main" val="3010675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prstGeom prst="rect">
            <a:avLst/>
          </a:prstGeom>
        </p:spPr>
        <p:txBody>
          <a:bodyPr/>
          <a:lstStyle>
            <a:lvl1pPr>
              <a:defRPr>
                <a:solidFill>
                  <a:schemeClr val="tx1"/>
                </a:solidFill>
              </a:defRPr>
            </a:lvl1pPr>
          </a:lstStyle>
          <a:p>
            <a:fld id="{D390EEF9-A370-614F-A134-4B9642E26178}" type="slidenum">
              <a:rPr lang="en-US" smtClean="0"/>
              <a:pPr/>
              <a:t>14</a:t>
            </a:fld>
            <a:endParaRPr lang="en-US" dirty="0"/>
          </a:p>
        </p:txBody>
      </p:sp>
      <p:sp>
        <p:nvSpPr>
          <p:cNvPr id="5" name="Text Placeholder 4"/>
          <p:cNvSpPr>
            <a:spLocks noGrp="1"/>
          </p:cNvSpPr>
          <p:nvPr>
            <p:ph type="body" sz="quarter" idx="13"/>
          </p:nvPr>
        </p:nvSpPr>
        <p:spPr>
          <a:xfrm>
            <a:off x="209551" y="1123950"/>
            <a:ext cx="8829674" cy="5124450"/>
          </a:xfrm>
          <a:prstGeom prst="rect">
            <a:avLst/>
          </a:prstGeom>
        </p:spPr>
        <p:txBody>
          <a:bodyPr>
            <a:normAutofit fontScale="55000" lnSpcReduction="20000"/>
          </a:bodyPr>
          <a:lstStyle/>
          <a:p>
            <a:pPr>
              <a:lnSpc>
                <a:spcPct val="120000"/>
              </a:lnSpc>
              <a:spcBef>
                <a:spcPts val="600"/>
              </a:spcBef>
            </a:pPr>
            <a:r>
              <a:rPr lang="en-US" sz="4200" dirty="0">
                <a:effectLst/>
                <a:latin typeface="Open Sans" panose="020B0606030504020204" pitchFamily="34" charset="0"/>
                <a:ea typeface="Open Sans" panose="020B0606030504020204" pitchFamily="34" charset="0"/>
                <a:cs typeface="Open Sans" panose="020B0606030504020204" pitchFamily="34" charset="0"/>
              </a:rPr>
              <a:t>Federal Award Performance and Integrity Information System (“</a:t>
            </a:r>
            <a:r>
              <a:rPr lang="en-US" sz="4200" dirty="0" err="1">
                <a:effectLst/>
                <a:latin typeface="Open Sans" panose="020B0606030504020204" pitchFamily="34" charset="0"/>
                <a:ea typeface="Open Sans" panose="020B0606030504020204" pitchFamily="34" charset="0"/>
                <a:cs typeface="Open Sans" panose="020B0606030504020204" pitchFamily="34" charset="0"/>
              </a:rPr>
              <a:t>FAPIIS</a:t>
            </a:r>
            <a:r>
              <a:rPr lang="en-US" sz="4200" dirty="0">
                <a:effectLst/>
                <a:latin typeface="Open Sans" panose="020B0606030504020204" pitchFamily="34" charset="0"/>
                <a:ea typeface="Open Sans" panose="020B0606030504020204" pitchFamily="34" charset="0"/>
                <a:cs typeface="Open Sans" panose="020B0606030504020204" pitchFamily="34" charset="0"/>
              </a:rPr>
              <a:t>”)</a:t>
            </a:r>
          </a:p>
          <a:p>
            <a:pPr lvl="1">
              <a:lnSpc>
                <a:spcPct val="120000"/>
              </a:lnSpc>
              <a:spcBef>
                <a:spcPts val="600"/>
              </a:spcBef>
            </a:pPr>
            <a:r>
              <a:rPr lang="en-US" sz="3800" dirty="0">
                <a:effectLst/>
                <a:latin typeface="Open Sans" panose="020B0606030504020204" pitchFamily="34" charset="0"/>
                <a:ea typeface="Open Sans" panose="020B0606030504020204" pitchFamily="34" charset="0"/>
                <a:cs typeface="Open Sans" panose="020B0606030504020204" pitchFamily="34" charset="0"/>
              </a:rPr>
              <a:t>Government-wide database of information on the prior performance of federal procurement contractors and </a:t>
            </a:r>
            <a:r>
              <a:rPr lang="en-US" sz="3800" dirty="0">
                <a:latin typeface="Open Sans" panose="020B0606030504020204" pitchFamily="34" charset="0"/>
                <a:ea typeface="Open Sans" panose="020B0606030504020204" pitchFamily="34" charset="0"/>
                <a:cs typeface="Open Sans" panose="020B0606030504020204" pitchFamily="34" charset="0"/>
              </a:rPr>
              <a:t>recipients of federal financial assistance </a:t>
            </a:r>
            <a:endParaRPr lang="en-US" sz="3800" dirty="0">
              <a:effectLst/>
              <a:latin typeface="Open Sans" panose="020B0606030504020204" pitchFamily="34" charset="0"/>
              <a:ea typeface="Open Sans" panose="020B0606030504020204" pitchFamily="34" charset="0"/>
              <a:cs typeface="Open Sans" panose="020B0606030504020204" pitchFamily="34" charset="0"/>
            </a:endParaRPr>
          </a:p>
          <a:p>
            <a:pPr lvl="2">
              <a:lnSpc>
                <a:spcPct val="120000"/>
              </a:lnSpc>
              <a:spcBef>
                <a:spcPts val="600"/>
              </a:spcBef>
            </a:pPr>
            <a:r>
              <a:rPr lang="en-US" sz="3600" dirty="0">
                <a:effectLst/>
                <a:latin typeface="Open Sans" panose="020B0606030504020204" pitchFamily="34" charset="0"/>
                <a:ea typeface="Open Sans" panose="020B0606030504020204" pitchFamily="34" charset="0"/>
                <a:cs typeface="Open Sans" panose="020B0606030504020204" pitchFamily="34" charset="0"/>
              </a:rPr>
              <a:t>Applies to recipients of federal financial assistance as of 1/1/2016</a:t>
            </a:r>
          </a:p>
          <a:p>
            <a:pPr lvl="2">
              <a:lnSpc>
                <a:spcPct val="120000"/>
              </a:lnSpc>
              <a:spcBef>
                <a:spcPts val="600"/>
              </a:spcBef>
            </a:pPr>
            <a:r>
              <a:rPr lang="en-US" sz="3600" dirty="0" err="1">
                <a:latin typeface="Open Sans" panose="020B0606030504020204" pitchFamily="34" charset="0"/>
                <a:ea typeface="Open Sans" panose="020B0606030504020204" pitchFamily="34" charset="0"/>
                <a:cs typeface="Open Sans" panose="020B0606030504020204" pitchFamily="34" charset="0"/>
              </a:rPr>
              <a:t>FAPIIS</a:t>
            </a:r>
            <a:r>
              <a:rPr lang="en-US" sz="3600" dirty="0">
                <a:latin typeface="Open Sans" panose="020B0606030504020204" pitchFamily="34" charset="0"/>
                <a:ea typeface="Open Sans" panose="020B0606030504020204" pitchFamily="34" charset="0"/>
                <a:cs typeface="Open Sans" panose="020B0606030504020204" pitchFamily="34" charset="0"/>
              </a:rPr>
              <a:t> entries are publicly available, for the most part</a:t>
            </a:r>
          </a:p>
          <a:p>
            <a:pPr lvl="2">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Not the same as the exclusions database in SAM</a:t>
            </a:r>
          </a:p>
          <a:p>
            <a:pPr lvl="1">
              <a:lnSpc>
                <a:spcPct val="120000"/>
              </a:lnSpc>
              <a:spcBef>
                <a:spcPts val="600"/>
              </a:spcBef>
            </a:pPr>
            <a:r>
              <a:rPr lang="en-US" sz="3800" dirty="0">
                <a:latin typeface="Open Sans" panose="020B0606030504020204" pitchFamily="34" charset="0"/>
                <a:ea typeface="Open Sans" panose="020B0606030504020204" pitchFamily="34" charset="0"/>
                <a:cs typeface="Open Sans" panose="020B0606030504020204" pitchFamily="34" charset="0"/>
              </a:rPr>
              <a:t>What information is stored in </a:t>
            </a:r>
            <a:r>
              <a:rPr lang="en-US" sz="3800" dirty="0" err="1">
                <a:latin typeface="Open Sans" panose="020B0606030504020204" pitchFamily="34" charset="0"/>
                <a:ea typeface="Open Sans" panose="020B0606030504020204" pitchFamily="34" charset="0"/>
                <a:cs typeface="Open Sans" panose="020B0606030504020204" pitchFamily="34" charset="0"/>
              </a:rPr>
              <a:t>FAPIIS</a:t>
            </a:r>
            <a:r>
              <a:rPr lang="en-US" sz="3800" dirty="0">
                <a:latin typeface="Open Sans" panose="020B0606030504020204" pitchFamily="34" charset="0"/>
                <a:ea typeface="Open Sans" panose="020B0606030504020204" pitchFamily="34" charset="0"/>
                <a:cs typeface="Open Sans" panose="020B0606030504020204" pitchFamily="34" charset="0"/>
              </a:rPr>
              <a:t>?</a:t>
            </a:r>
          </a:p>
          <a:p>
            <a:pPr lvl="2">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Agencies must report certain decisions </a:t>
            </a:r>
            <a:r>
              <a:rPr lang="en-US" sz="3600" u="sng" dirty="0">
                <a:latin typeface="Open Sans" panose="020B0606030504020204" pitchFamily="34" charset="0"/>
                <a:ea typeface="Open Sans" panose="020B0606030504020204" pitchFamily="34" charset="0"/>
                <a:cs typeface="Open Sans" panose="020B0606030504020204" pitchFamily="34" charset="0"/>
              </a:rPr>
              <a:t>not</a:t>
            </a:r>
            <a:r>
              <a:rPr lang="en-US" sz="3600" dirty="0">
                <a:latin typeface="Open Sans" panose="020B0606030504020204" pitchFamily="34" charset="0"/>
                <a:ea typeface="Open Sans" panose="020B0606030504020204" pitchFamily="34" charset="0"/>
                <a:cs typeface="Open Sans" panose="020B0606030504020204" pitchFamily="34" charset="0"/>
              </a:rPr>
              <a:t> to award grants as well as terminations of existing awards</a:t>
            </a:r>
          </a:p>
          <a:p>
            <a:pPr lvl="2">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Information remains in the system for five years </a:t>
            </a:r>
          </a:p>
          <a:p>
            <a:pPr lvl="2">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Agencies must check </a:t>
            </a:r>
            <a:r>
              <a:rPr lang="en-US" sz="3600" dirty="0" err="1">
                <a:latin typeface="Open Sans" panose="020B0606030504020204" pitchFamily="34" charset="0"/>
                <a:ea typeface="Open Sans" panose="020B0606030504020204" pitchFamily="34" charset="0"/>
                <a:cs typeface="Open Sans" panose="020B0606030504020204" pitchFamily="34" charset="0"/>
              </a:rPr>
              <a:t>FAPIIS</a:t>
            </a:r>
            <a:r>
              <a:rPr lang="en-US" sz="3600" dirty="0">
                <a:latin typeface="Open Sans" panose="020B0606030504020204" pitchFamily="34" charset="0"/>
                <a:ea typeface="Open Sans" panose="020B0606030504020204" pitchFamily="34" charset="0"/>
                <a:cs typeface="Open Sans" panose="020B0606030504020204" pitchFamily="34" charset="0"/>
              </a:rPr>
              <a:t> before making future awards</a:t>
            </a:r>
          </a:p>
          <a:p>
            <a:pPr lvl="2">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Non-Federal entities (including health centers) are required to make certain mandatory disclosures if they meet certain thresholds (see next slide)</a:t>
            </a:r>
          </a:p>
          <a:p>
            <a:pPr lvl="2">
              <a:lnSpc>
                <a:spcPct val="120000"/>
              </a:lnSpc>
              <a:spcBef>
                <a:spcPts val="800"/>
              </a:spcBef>
            </a:pPr>
            <a:endParaRPr lang="en-US" dirty="0"/>
          </a:p>
          <a:p>
            <a:pPr lvl="1">
              <a:lnSpc>
                <a:spcPct val="120000"/>
              </a:lnSpc>
              <a:spcBef>
                <a:spcPts val="800"/>
              </a:spcBef>
            </a:pPr>
            <a:endParaRPr lang="en-US" sz="3200" dirty="0"/>
          </a:p>
          <a:p>
            <a:pPr lvl="1">
              <a:lnSpc>
                <a:spcPct val="120000"/>
              </a:lnSpc>
              <a:spcBef>
                <a:spcPts val="800"/>
              </a:spcBef>
            </a:pPr>
            <a:endParaRPr lang="en-US" sz="3000" dirty="0">
              <a:effectLst/>
            </a:endParaRPr>
          </a:p>
          <a:p>
            <a:endParaRPr lang="en-US" dirty="0">
              <a:solidFill>
                <a:srgbClr val="6B4182"/>
              </a:solidFill>
              <a:effectLst/>
              <a:latin typeface="Lucida Sans" panose="020B0602030504020204" pitchFamily="34" charset="0"/>
            </a:endParaRPr>
          </a:p>
        </p:txBody>
      </p:sp>
      <p:sp>
        <p:nvSpPr>
          <p:cNvPr id="8" name="Title 2"/>
          <p:cNvSpPr>
            <a:spLocks noGrp="1"/>
          </p:cNvSpPr>
          <p:nvPr>
            <p:ph type="title"/>
          </p:nvPr>
        </p:nvSpPr>
        <p:spPr>
          <a:xfrm>
            <a:off x="0" y="36513"/>
            <a:ext cx="91440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Federal Award Performance and Integrity Information System</a:t>
            </a:r>
            <a:endParaRPr lang="en-US" sz="3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9434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15</a:t>
            </a:fld>
            <a:endParaRPr lang="en-US"/>
          </a:p>
        </p:txBody>
      </p:sp>
      <p:sp>
        <p:nvSpPr>
          <p:cNvPr id="4" name="Text Placeholder 3"/>
          <p:cNvSpPr>
            <a:spLocks noGrp="1"/>
          </p:cNvSpPr>
          <p:nvPr>
            <p:ph type="body" sz="quarter" idx="13"/>
          </p:nvPr>
        </p:nvSpPr>
        <p:spPr>
          <a:xfrm>
            <a:off x="333373" y="1095374"/>
            <a:ext cx="8705851" cy="5222877"/>
          </a:xfrm>
        </p:spPr>
        <p:txBody>
          <a:bodyPr>
            <a:normAutofit fontScale="70000" lnSpcReduction="20000"/>
          </a:bodyPr>
          <a:lstStyle/>
          <a:p>
            <a:pPr>
              <a:lnSpc>
                <a:spcPct val="120000"/>
              </a:lnSpc>
              <a:spcBef>
                <a:spcPts val="600"/>
              </a:spcBef>
            </a:pPr>
            <a:r>
              <a:rPr lang="en-US" sz="2900" dirty="0">
                <a:latin typeface="Open Sans" panose="020B0606030504020204" pitchFamily="34" charset="0"/>
                <a:ea typeface="Open Sans" panose="020B0606030504020204" pitchFamily="34" charset="0"/>
                <a:cs typeface="Open Sans" panose="020B0606030504020204" pitchFamily="34" charset="0"/>
              </a:rPr>
              <a:t>What does </a:t>
            </a:r>
            <a:r>
              <a:rPr lang="en-US" sz="2900" dirty="0" err="1">
                <a:latin typeface="Open Sans" panose="020B0606030504020204" pitchFamily="34" charset="0"/>
                <a:ea typeface="Open Sans" panose="020B0606030504020204" pitchFamily="34" charset="0"/>
                <a:cs typeface="Open Sans" panose="020B0606030504020204" pitchFamily="34" charset="0"/>
              </a:rPr>
              <a:t>FAPIIS</a:t>
            </a:r>
            <a:r>
              <a:rPr lang="en-US" sz="2900" dirty="0">
                <a:latin typeface="Open Sans" panose="020B0606030504020204" pitchFamily="34" charset="0"/>
                <a:ea typeface="Open Sans" panose="020B0606030504020204" pitchFamily="34" charset="0"/>
                <a:cs typeface="Open Sans" panose="020B0606030504020204" pitchFamily="34" charset="0"/>
              </a:rPr>
              <a:t> mean for health centers?</a:t>
            </a:r>
          </a:p>
          <a:p>
            <a:pPr lvl="1">
              <a:lnSpc>
                <a:spcPct val="120000"/>
              </a:lnSpc>
              <a:spcBef>
                <a:spcPts val="600"/>
              </a:spcBef>
            </a:pPr>
            <a:r>
              <a:rPr lang="en-US" sz="2600" dirty="0">
                <a:latin typeface="Open Sans" panose="020B0606030504020204" pitchFamily="34" charset="0"/>
                <a:ea typeface="Open Sans" panose="020B0606030504020204" pitchFamily="34" charset="0"/>
                <a:cs typeface="Open Sans" panose="020B0606030504020204" pitchFamily="34" charset="0"/>
              </a:rPr>
              <a:t>Health centers must </a:t>
            </a:r>
            <a:r>
              <a:rPr lang="en-US" sz="2600" u="sng" dirty="0">
                <a:latin typeface="Open Sans" panose="020B0606030504020204" pitchFamily="34" charset="0"/>
                <a:ea typeface="Open Sans" panose="020B0606030504020204" pitchFamily="34" charset="0"/>
                <a:cs typeface="Open Sans" panose="020B0606030504020204" pitchFamily="34" charset="0"/>
              </a:rPr>
              <a:t>self-report</a:t>
            </a:r>
            <a:r>
              <a:rPr lang="en-US" sz="2600" dirty="0">
                <a:latin typeface="Open Sans" panose="020B0606030504020204" pitchFamily="34" charset="0"/>
                <a:ea typeface="Open Sans" panose="020B0606030504020204" pitchFamily="34" charset="0"/>
                <a:cs typeface="Open Sans" panose="020B0606030504020204" pitchFamily="34" charset="0"/>
              </a:rPr>
              <a:t> certain criminal, civil, and administrative proceedings if:</a:t>
            </a:r>
          </a:p>
          <a:p>
            <a:pPr lvl="2">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The non-Federal entity receives more than $500,000 from HHS over the period of performance or over $10 million in aggregate federal awards</a:t>
            </a:r>
          </a:p>
          <a:p>
            <a:pPr lvl="2">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The proceeding</a:t>
            </a:r>
          </a:p>
          <a:p>
            <a:pPr lvl="3">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is in connection with the award or performance of a federal grant, cooperative agreement, or procurement contract</a:t>
            </a:r>
          </a:p>
          <a:p>
            <a:pPr lvl="3">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occurred in the past five years, but not prior to April 5, 2011</a:t>
            </a:r>
          </a:p>
          <a:p>
            <a:pPr lvl="3">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resulted in a conviction (criminal); a finding of fault and liability </a:t>
            </a:r>
            <a:r>
              <a:rPr lang="en-US" sz="2300" u="sng" dirty="0">
                <a:latin typeface="Open Sans" panose="020B0606030504020204" pitchFamily="34" charset="0"/>
                <a:ea typeface="Open Sans" panose="020B0606030504020204" pitchFamily="34" charset="0"/>
                <a:cs typeface="Open Sans" panose="020B0606030504020204" pitchFamily="34" charset="0"/>
              </a:rPr>
              <a:t>and</a:t>
            </a:r>
            <a:r>
              <a:rPr lang="en-US" sz="2300" dirty="0">
                <a:latin typeface="Open Sans" panose="020B0606030504020204" pitchFamily="34" charset="0"/>
                <a:ea typeface="Open Sans" panose="020B0606030504020204" pitchFamily="34" charset="0"/>
                <a:cs typeface="Open Sans" panose="020B0606030504020204" pitchFamily="34" charset="0"/>
              </a:rPr>
              <a:t> payment of a monetary fine, penalty, reimbursement, restitution, or damages above $5,000 (civil); or a finding of fault and liability </a:t>
            </a:r>
            <a:r>
              <a:rPr lang="en-US" sz="2300" u="sng" dirty="0">
                <a:latin typeface="Open Sans" panose="020B0606030504020204" pitchFamily="34" charset="0"/>
                <a:ea typeface="Open Sans" panose="020B0606030504020204" pitchFamily="34" charset="0"/>
                <a:cs typeface="Open Sans" panose="020B0606030504020204" pitchFamily="34" charset="0"/>
              </a:rPr>
              <a:t>and</a:t>
            </a:r>
            <a:r>
              <a:rPr lang="en-US" sz="2300" dirty="0">
                <a:latin typeface="Open Sans" panose="020B0606030504020204" pitchFamily="34" charset="0"/>
                <a:ea typeface="Open Sans" panose="020B0606030504020204" pitchFamily="34" charset="0"/>
                <a:cs typeface="Open Sans" panose="020B0606030504020204" pitchFamily="34" charset="0"/>
              </a:rPr>
              <a:t> reimbursement, restitution, or damages over $100,000 (administrative)</a:t>
            </a:r>
          </a:p>
          <a:p>
            <a:pPr lvl="1">
              <a:lnSpc>
                <a:spcPct val="120000"/>
              </a:lnSpc>
              <a:spcBef>
                <a:spcPts val="600"/>
              </a:spcBef>
            </a:pPr>
            <a:r>
              <a:rPr lang="en-US" sz="2600" dirty="0">
                <a:latin typeface="Open Sans" panose="020B0606030504020204" pitchFamily="34" charset="0"/>
                <a:ea typeface="Open Sans" panose="020B0606030504020204" pitchFamily="34" charset="0"/>
                <a:cs typeface="Open Sans" panose="020B0606030504020204" pitchFamily="34" charset="0"/>
              </a:rPr>
              <a:t>If a health center is listed in </a:t>
            </a:r>
            <a:r>
              <a:rPr lang="en-US" sz="2600" dirty="0" err="1">
                <a:latin typeface="Open Sans" panose="020B0606030504020204" pitchFamily="34" charset="0"/>
                <a:ea typeface="Open Sans" panose="020B0606030504020204" pitchFamily="34" charset="0"/>
                <a:cs typeface="Open Sans" panose="020B0606030504020204" pitchFamily="34" charset="0"/>
              </a:rPr>
              <a:t>FAPIIS</a:t>
            </a:r>
            <a:r>
              <a:rPr lang="en-US" sz="2600" dirty="0">
                <a:latin typeface="Open Sans" panose="020B0606030504020204" pitchFamily="34" charset="0"/>
                <a:ea typeface="Open Sans" panose="020B0606030504020204" pitchFamily="34" charset="0"/>
                <a:cs typeface="Open Sans" panose="020B0606030504020204" pitchFamily="34" charset="0"/>
              </a:rPr>
              <a:t>, it may impact the health center’s ability to compete for federal awards during the five-year reporting period. However, agencies are not prohibited from awarding funds to organizations listed in </a:t>
            </a:r>
            <a:r>
              <a:rPr lang="en-US" sz="2600" dirty="0" err="1">
                <a:latin typeface="Open Sans" panose="020B0606030504020204" pitchFamily="34" charset="0"/>
                <a:ea typeface="Open Sans" panose="020B0606030504020204" pitchFamily="34" charset="0"/>
                <a:cs typeface="Open Sans" panose="020B0606030504020204" pitchFamily="34" charset="0"/>
              </a:rPr>
              <a:t>FAPIIS</a:t>
            </a:r>
            <a:endParaRPr lang="en-US" sz="26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2"/>
          <p:cNvSpPr>
            <a:spLocks noGrp="1"/>
          </p:cNvSpPr>
          <p:nvPr>
            <p:ph type="title"/>
          </p:nvPr>
        </p:nvSpPr>
        <p:spPr>
          <a:xfrm>
            <a:off x="457200" y="298560"/>
            <a:ext cx="8229600" cy="625576"/>
          </a:xfrm>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FAPIIS</a:t>
            </a:r>
            <a:r>
              <a:rPr lang="en-US" sz="3200" dirty="0">
                <a:latin typeface="Open Sans" panose="020B0606030504020204" pitchFamily="34" charset="0"/>
                <a:ea typeface="Open Sans" panose="020B0606030504020204" pitchFamily="34" charset="0"/>
                <a:cs typeface="Open Sans" panose="020B0606030504020204" pitchFamily="34" charset="0"/>
              </a:rPr>
              <a:t> Cont’d</a:t>
            </a:r>
            <a:endParaRPr lang="en-US" sz="3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997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16</a:t>
            </a:fld>
            <a:endParaRPr lang="en-US"/>
          </a:p>
        </p:txBody>
      </p:sp>
      <p:sp>
        <p:nvSpPr>
          <p:cNvPr id="4" name="Text Placeholder 3"/>
          <p:cNvSpPr>
            <a:spLocks noGrp="1"/>
          </p:cNvSpPr>
          <p:nvPr>
            <p:ph type="body" sz="quarter" idx="13"/>
          </p:nvPr>
        </p:nvSpPr>
        <p:spPr>
          <a:xfrm>
            <a:off x="457199" y="1114425"/>
            <a:ext cx="8582025" cy="5162549"/>
          </a:xfrm>
        </p:spPr>
        <p:txBody>
          <a:bodyPr>
            <a:normAutofit fontScale="70000" lnSpcReduction="20000"/>
          </a:bodyPr>
          <a:lstStyle/>
          <a:p>
            <a:pPr marL="342900" lvl="1" indent="-342900">
              <a:lnSpc>
                <a:spcPct val="120000"/>
              </a:lnSpc>
              <a:spcBef>
                <a:spcPts val="1000"/>
              </a:spcBef>
              <a:buFont typeface="Arial" charset="0"/>
              <a:buChar char="•"/>
            </a:pPr>
            <a:r>
              <a:rPr lang="en-US" sz="3200" dirty="0">
                <a:latin typeface="Open Sans" panose="020B0606030504020204" pitchFamily="34" charset="0"/>
                <a:ea typeface="Open Sans" panose="020B0606030504020204" pitchFamily="34" charset="0"/>
                <a:cs typeface="Open Sans" panose="020B0606030504020204" pitchFamily="34" charset="0"/>
              </a:rPr>
              <a:t>Semiannually, health centers must report any new proceedings, or confirm that there are no reportable proceedings</a:t>
            </a:r>
          </a:p>
          <a:p>
            <a:pPr>
              <a:lnSpc>
                <a:spcPct val="120000"/>
              </a:lnSpc>
              <a:spcBef>
                <a:spcPts val="1000"/>
              </a:spcBef>
            </a:pPr>
            <a:r>
              <a:rPr lang="en-US" dirty="0">
                <a:latin typeface="Open Sans" panose="020B0606030504020204" pitchFamily="34" charset="0"/>
                <a:ea typeface="Open Sans" panose="020B0606030504020204" pitchFamily="34" charset="0"/>
                <a:cs typeface="Open Sans" panose="020B0606030504020204" pitchFamily="34" charset="0"/>
              </a:rPr>
              <a:t>Health centers should routinely examine </a:t>
            </a:r>
            <a:r>
              <a:rPr lang="en-US" dirty="0" err="1">
                <a:latin typeface="Open Sans" panose="020B0606030504020204" pitchFamily="34" charset="0"/>
                <a:ea typeface="Open Sans" panose="020B0606030504020204" pitchFamily="34" charset="0"/>
                <a:cs typeface="Open Sans" panose="020B0606030504020204" pitchFamily="34" charset="0"/>
              </a:rPr>
              <a:t>FAPIIS</a:t>
            </a:r>
            <a:r>
              <a:rPr lang="en-US" dirty="0">
                <a:latin typeface="Open Sans" panose="020B0606030504020204" pitchFamily="34" charset="0"/>
                <a:ea typeface="Open Sans" panose="020B0606030504020204" pitchFamily="34" charset="0"/>
                <a:cs typeface="Open Sans" panose="020B0606030504020204" pitchFamily="34" charset="0"/>
              </a:rPr>
              <a:t> information because recipients (and potential recipients) of Federal awards have certain rights to: </a:t>
            </a:r>
          </a:p>
          <a:p>
            <a:pPr lvl="1">
              <a:lnSpc>
                <a:spcPct val="120000"/>
              </a:lnSpc>
              <a:spcBef>
                <a:spcPts val="1000"/>
              </a:spcBef>
            </a:pPr>
            <a:r>
              <a:rPr lang="en-US" sz="2900" dirty="0">
                <a:latin typeface="Open Sans" panose="020B0606030504020204" pitchFamily="34" charset="0"/>
                <a:ea typeface="Open Sans" panose="020B0606030504020204" pitchFamily="34" charset="0"/>
                <a:cs typeface="Open Sans" panose="020B0606030504020204" pitchFamily="34" charset="0"/>
              </a:rPr>
              <a:t>Comment on agency entries</a:t>
            </a:r>
          </a:p>
          <a:p>
            <a:pPr lvl="1">
              <a:lnSpc>
                <a:spcPct val="120000"/>
              </a:lnSpc>
              <a:spcBef>
                <a:spcPts val="1000"/>
              </a:spcBef>
            </a:pPr>
            <a:r>
              <a:rPr lang="en-US" sz="2900" dirty="0">
                <a:latin typeface="Open Sans" panose="020B0606030504020204" pitchFamily="34" charset="0"/>
                <a:ea typeface="Open Sans" panose="020B0606030504020204" pitchFamily="34" charset="0"/>
                <a:cs typeface="Open Sans" panose="020B0606030504020204" pitchFamily="34" charset="0"/>
              </a:rPr>
              <a:t>Contest erroneous entries</a:t>
            </a:r>
          </a:p>
          <a:p>
            <a:pPr lvl="1">
              <a:lnSpc>
                <a:spcPct val="120000"/>
              </a:lnSpc>
              <a:spcBef>
                <a:spcPts val="1000"/>
              </a:spcBef>
            </a:pPr>
            <a:r>
              <a:rPr lang="en-US" sz="2900" dirty="0">
                <a:latin typeface="Open Sans" panose="020B0606030504020204" pitchFamily="34" charset="0"/>
                <a:ea typeface="Open Sans" panose="020B0606030504020204" pitchFamily="34" charset="0"/>
                <a:cs typeface="Open Sans" panose="020B0606030504020204" pitchFamily="34" charset="0"/>
              </a:rPr>
              <a:t>Seek protection of posted information that may be proprietary</a:t>
            </a:r>
          </a:p>
          <a:p>
            <a:pPr>
              <a:lnSpc>
                <a:spcPct val="120000"/>
              </a:lnSpc>
              <a:spcBef>
                <a:spcPts val="1000"/>
              </a:spcBef>
            </a:pPr>
            <a:r>
              <a:rPr lang="en-US" dirty="0">
                <a:latin typeface="Open Sans" panose="020B0606030504020204" pitchFamily="34" charset="0"/>
                <a:ea typeface="Open Sans" panose="020B0606030504020204" pitchFamily="34" charset="0"/>
                <a:cs typeface="Open Sans" panose="020B0606030504020204" pitchFamily="34" charset="0"/>
              </a:rPr>
              <a:t>Though not required, it would be wise for health centers to check </a:t>
            </a:r>
            <a:r>
              <a:rPr lang="en-US" dirty="0" err="1">
                <a:latin typeface="Open Sans" panose="020B0606030504020204" pitchFamily="34" charset="0"/>
                <a:ea typeface="Open Sans" panose="020B0606030504020204" pitchFamily="34" charset="0"/>
                <a:cs typeface="Open Sans" panose="020B0606030504020204" pitchFamily="34" charset="0"/>
              </a:rPr>
              <a:t>FAPIIS</a:t>
            </a:r>
            <a:r>
              <a:rPr lang="en-US" dirty="0">
                <a:latin typeface="Open Sans" panose="020B0606030504020204" pitchFamily="34" charset="0"/>
                <a:ea typeface="Open Sans" panose="020B0606030504020204" pitchFamily="34" charset="0"/>
                <a:cs typeface="Open Sans" panose="020B0606030504020204" pitchFamily="34" charset="0"/>
              </a:rPr>
              <a:t> when making </a:t>
            </a:r>
            <a:r>
              <a:rPr lang="en-US" dirty="0" err="1">
                <a:latin typeface="Open Sans" panose="020B0606030504020204" pitchFamily="34" charset="0"/>
                <a:ea typeface="Open Sans" panose="020B0606030504020204" pitchFamily="34" charset="0"/>
                <a:cs typeface="Open Sans" panose="020B0606030504020204" pitchFamily="34" charset="0"/>
              </a:rPr>
              <a:t>subawards</a:t>
            </a:r>
            <a:r>
              <a:rPr lang="en-US" dirty="0">
                <a:latin typeface="Open Sans" panose="020B0606030504020204" pitchFamily="34" charset="0"/>
                <a:ea typeface="Open Sans" panose="020B0606030504020204" pitchFamily="34" charset="0"/>
                <a:cs typeface="Open Sans" panose="020B0606030504020204" pitchFamily="34" charset="0"/>
              </a:rPr>
              <a:t> or procurements to other organizations</a:t>
            </a:r>
          </a:p>
          <a:p>
            <a:pPr lvl="1">
              <a:lnSpc>
                <a:spcPct val="120000"/>
              </a:lnSpc>
              <a:spcBef>
                <a:spcPts val="1000"/>
              </a:spcBef>
            </a:pPr>
            <a:r>
              <a:rPr lang="en-US" sz="2900" dirty="0">
                <a:latin typeface="Open Sans" panose="020B0606030504020204" pitchFamily="34" charset="0"/>
                <a:ea typeface="Open Sans" panose="020B0606030504020204" pitchFamily="34" charset="0"/>
                <a:cs typeface="Open Sans" panose="020B0606030504020204" pitchFamily="34" charset="0"/>
              </a:rPr>
              <a:t>It is not illegal to do business with an organization listed in </a:t>
            </a:r>
            <a:r>
              <a:rPr lang="en-US" sz="2900" dirty="0" err="1">
                <a:latin typeface="Open Sans" panose="020B0606030504020204" pitchFamily="34" charset="0"/>
                <a:ea typeface="Open Sans" panose="020B0606030504020204" pitchFamily="34" charset="0"/>
                <a:cs typeface="Open Sans" panose="020B0606030504020204" pitchFamily="34" charset="0"/>
              </a:rPr>
              <a:t>FAPIIS</a:t>
            </a:r>
            <a:r>
              <a:rPr lang="en-US" sz="2900" dirty="0">
                <a:latin typeface="Open Sans" panose="020B0606030504020204" pitchFamily="34" charset="0"/>
                <a:ea typeface="Open Sans" panose="020B0606030504020204" pitchFamily="34" charset="0"/>
                <a:cs typeface="Open Sans" panose="020B0606030504020204" pitchFamily="34" charset="0"/>
              </a:rPr>
              <a:t>, but may provide information to aid health center decision-making </a:t>
            </a:r>
          </a:p>
          <a:p>
            <a:pPr marL="342900" lvl="1" indent="-342900">
              <a:lnSpc>
                <a:spcPct val="120000"/>
              </a:lnSpc>
              <a:spcBef>
                <a:spcPts val="1000"/>
              </a:spcBef>
              <a:buFont typeface="Arial" charset="0"/>
              <a:buChar char="•"/>
            </a:pPr>
            <a:r>
              <a:rPr lang="en-US" sz="3000" dirty="0" err="1">
                <a:latin typeface="Open Sans" panose="020B0606030504020204" pitchFamily="34" charset="0"/>
                <a:ea typeface="Open Sans" panose="020B0606030504020204" pitchFamily="34" charset="0"/>
                <a:cs typeface="Open Sans" panose="020B0606030504020204" pitchFamily="34" charset="0"/>
              </a:rPr>
              <a:t>FAPIIS</a:t>
            </a:r>
            <a:r>
              <a:rPr lang="en-US" sz="3000" dirty="0">
                <a:latin typeface="Open Sans" panose="020B0606030504020204" pitchFamily="34" charset="0"/>
                <a:ea typeface="Open Sans" panose="020B0606030504020204" pitchFamily="34" charset="0"/>
                <a:cs typeface="Open Sans" panose="020B0606030504020204" pitchFamily="34" charset="0"/>
              </a:rPr>
              <a:t> is available at: https://www.fapiis.gov/fapiis/index.action</a:t>
            </a:r>
            <a:endParaRPr lang="en-US" sz="2500" dirty="0">
              <a:latin typeface="Open Sans" panose="020B0606030504020204" pitchFamily="34" charset="0"/>
              <a:ea typeface="Open Sans" panose="020B0606030504020204" pitchFamily="34" charset="0"/>
              <a:cs typeface="Open Sans" panose="020B0606030504020204" pitchFamily="34" charset="0"/>
            </a:endParaRPr>
          </a:p>
          <a:p>
            <a:pPr>
              <a:spcBef>
                <a:spcPts val="1000"/>
              </a:spcBef>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2"/>
          <p:cNvSpPr>
            <a:spLocks noGrp="1"/>
          </p:cNvSpPr>
          <p:nvPr>
            <p:ph type="title"/>
          </p:nvPr>
        </p:nvSpPr>
        <p:spPr>
          <a:xfrm>
            <a:off x="457200" y="298560"/>
            <a:ext cx="8229600" cy="713125"/>
          </a:xfrm>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FAPIIS</a:t>
            </a:r>
            <a:r>
              <a:rPr lang="en-US" sz="3200" dirty="0">
                <a:latin typeface="Open Sans" panose="020B0606030504020204" pitchFamily="34" charset="0"/>
                <a:ea typeface="Open Sans" panose="020B0606030504020204" pitchFamily="34" charset="0"/>
                <a:cs typeface="Open Sans" panose="020B0606030504020204" pitchFamily="34" charset="0"/>
              </a:rPr>
              <a:t> Cont’d</a:t>
            </a:r>
            <a:endParaRPr lang="en-US" sz="3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56708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17</a:t>
            </a:fld>
            <a:endParaRPr lang="en-US"/>
          </a:p>
        </p:txBody>
      </p:sp>
      <p:sp>
        <p:nvSpPr>
          <p:cNvPr id="6" name="Title 5"/>
          <p:cNvSpPr>
            <a:spLocks noGrp="1"/>
          </p:cNvSpPr>
          <p:nvPr>
            <p:ph type="title"/>
          </p:nvPr>
        </p:nvSpPr>
        <p:spPr>
          <a:xfrm>
            <a:off x="457200" y="36513"/>
            <a:ext cx="82296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Draft HEALTH CENTER PROGRAM COMPLIANCE MANUAL</a:t>
            </a:r>
          </a:p>
        </p:txBody>
      </p:sp>
      <p:sp>
        <p:nvSpPr>
          <p:cNvPr id="7" name="Text Placeholder 6"/>
          <p:cNvSpPr>
            <a:spLocks noGrp="1"/>
          </p:cNvSpPr>
          <p:nvPr>
            <p:ph type="body" sz="quarter" idx="13"/>
          </p:nvPr>
        </p:nvSpPr>
        <p:spPr>
          <a:xfrm>
            <a:off x="333375" y="1123949"/>
            <a:ext cx="8534400" cy="5133975"/>
          </a:xfrm>
        </p:spPr>
        <p:txBody>
          <a:bodyPr>
            <a:normAutofit fontScale="47500" lnSpcReduction="20000"/>
          </a:bodyPr>
          <a:lstStyle/>
          <a:p>
            <a:pPr>
              <a:lnSpc>
                <a:spcPct val="120000"/>
              </a:lnSpc>
              <a:spcBef>
                <a:spcPts val="600"/>
              </a:spcBef>
            </a:pPr>
            <a:r>
              <a:rPr lang="en-US" sz="3600" b="1" u="sng" dirty="0">
                <a:latin typeface="Open Sans" panose="020B0606030504020204" pitchFamily="34" charset="0"/>
                <a:ea typeface="Open Sans" panose="020B0606030504020204" pitchFamily="34" charset="0"/>
                <a:cs typeface="Open Sans" panose="020B0606030504020204" pitchFamily="34" charset="0"/>
              </a:rPr>
              <a:t>NEW</a:t>
            </a:r>
            <a:r>
              <a:rPr lang="en-US" sz="3600" b="1" dirty="0">
                <a:latin typeface="Open Sans" panose="020B0606030504020204" pitchFamily="34" charset="0"/>
                <a:ea typeface="Open Sans" panose="020B0606030504020204" pitchFamily="34" charset="0"/>
                <a:cs typeface="Open Sans" panose="020B0606030504020204" pitchFamily="34" charset="0"/>
              </a:rPr>
              <a:t>: </a:t>
            </a:r>
            <a:r>
              <a:rPr lang="en-US" sz="3600" dirty="0">
                <a:latin typeface="Open Sans" panose="020B0606030504020204" pitchFamily="34" charset="0"/>
                <a:ea typeface="Open Sans" panose="020B0606030504020204" pitchFamily="34" charset="0"/>
                <a:cs typeface="Open Sans" panose="020B0606030504020204" pitchFamily="34" charset="0"/>
              </a:rPr>
              <a:t>On August 23, 2016, the Bureau of Primary Health Care (</a:t>
            </a:r>
            <a:r>
              <a:rPr lang="en-US" sz="3600" dirty="0" err="1">
                <a:latin typeface="Open Sans" panose="020B0606030504020204" pitchFamily="34" charset="0"/>
                <a:ea typeface="Open Sans" panose="020B0606030504020204" pitchFamily="34" charset="0"/>
                <a:cs typeface="Open Sans" panose="020B0606030504020204" pitchFamily="34" charset="0"/>
              </a:rPr>
              <a:t>BPHC</a:t>
            </a:r>
            <a:r>
              <a:rPr lang="en-US" sz="3600" dirty="0">
                <a:latin typeface="Open Sans" panose="020B0606030504020204" pitchFamily="34" charset="0"/>
                <a:ea typeface="Open Sans" panose="020B0606030504020204" pitchFamily="34" charset="0"/>
                <a:cs typeface="Open Sans" panose="020B0606030504020204" pitchFamily="34" charset="0"/>
              </a:rPr>
              <a:t>) released the long-awaited </a:t>
            </a:r>
            <a:r>
              <a:rPr lang="en-US" sz="3600" b="1" u="sng" dirty="0">
                <a:latin typeface="Open Sans" panose="020B0606030504020204" pitchFamily="34" charset="0"/>
                <a:ea typeface="Open Sans" panose="020B0606030504020204" pitchFamily="34" charset="0"/>
                <a:cs typeface="Open Sans" panose="020B0606030504020204" pitchFamily="34" charset="0"/>
              </a:rPr>
              <a:t>DRAFT</a:t>
            </a:r>
            <a:r>
              <a:rPr lang="en-US" sz="3600" dirty="0">
                <a:latin typeface="Open Sans" panose="020B0606030504020204" pitchFamily="34" charset="0"/>
                <a:ea typeface="Open Sans" panose="020B0606030504020204" pitchFamily="34" charset="0"/>
                <a:cs typeface="Open Sans" panose="020B0606030504020204" pitchFamily="34" charset="0"/>
              </a:rPr>
              <a:t> Health Center Program Compliance Manual </a:t>
            </a:r>
          </a:p>
          <a:p>
            <a:pPr lvl="1">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The Manual describes the Health Center Program Requirements, integrating policies described in PINs and </a:t>
            </a:r>
            <a:r>
              <a:rPr lang="en-US" sz="3200" dirty="0" err="1">
                <a:latin typeface="Open Sans" panose="020B0606030504020204" pitchFamily="34" charset="0"/>
                <a:ea typeface="Open Sans" panose="020B0606030504020204" pitchFamily="34" charset="0"/>
                <a:cs typeface="Open Sans" panose="020B0606030504020204" pitchFamily="34" charset="0"/>
              </a:rPr>
              <a:t>PALs</a:t>
            </a:r>
            <a:r>
              <a:rPr lang="en-US" sz="3200" dirty="0">
                <a:latin typeface="Open Sans" panose="020B0606030504020204" pitchFamily="34" charset="0"/>
                <a:ea typeface="Open Sans" panose="020B0606030504020204" pitchFamily="34" charset="0"/>
                <a:cs typeface="Open Sans" panose="020B0606030504020204" pitchFamily="34" charset="0"/>
              </a:rPr>
              <a:t> and providing concrete examples for demonstrating compliance with each requirement </a:t>
            </a:r>
          </a:p>
          <a:p>
            <a:pPr lvl="1">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The draft Manual </a:t>
            </a:r>
            <a:r>
              <a:rPr lang="en-US" sz="3200" u="sng" dirty="0">
                <a:latin typeface="Open Sans" panose="020B0606030504020204" pitchFamily="34" charset="0"/>
                <a:ea typeface="Open Sans" panose="020B0606030504020204" pitchFamily="34" charset="0"/>
                <a:cs typeface="Open Sans" panose="020B0606030504020204" pitchFamily="34" charset="0"/>
              </a:rPr>
              <a:t>will not be used during upcoming </a:t>
            </a:r>
            <a:r>
              <a:rPr lang="en-US" sz="3200" u="sng" dirty="0" err="1">
                <a:latin typeface="Open Sans" panose="020B0606030504020204" pitchFamily="34" charset="0"/>
                <a:ea typeface="Open Sans" panose="020B0606030504020204" pitchFamily="34" charset="0"/>
                <a:cs typeface="Open Sans" panose="020B0606030504020204" pitchFamily="34" charset="0"/>
              </a:rPr>
              <a:t>OSVs</a:t>
            </a:r>
            <a:r>
              <a:rPr lang="en-US" sz="3200" dirty="0">
                <a:latin typeface="Open Sans" panose="020B0606030504020204" pitchFamily="34" charset="0"/>
                <a:ea typeface="Open Sans" panose="020B0606030504020204" pitchFamily="34" charset="0"/>
                <a:cs typeface="Open Sans" panose="020B0606030504020204" pitchFamily="34" charset="0"/>
              </a:rPr>
              <a:t>: reviewers have been instructed to use only current guidance (</a:t>
            </a:r>
            <a:r>
              <a:rPr lang="en-US" sz="3200" i="1" dirty="0">
                <a:latin typeface="Open Sans" panose="020B0606030504020204" pitchFamily="34" charset="0"/>
                <a:ea typeface="Open Sans" panose="020B0606030504020204" pitchFamily="34" charset="0"/>
                <a:cs typeface="Open Sans" panose="020B0606030504020204" pitchFamily="34" charset="0"/>
              </a:rPr>
              <a:t>e.g.</a:t>
            </a:r>
            <a:r>
              <a:rPr lang="en-US" sz="3200" dirty="0">
                <a:latin typeface="Open Sans" panose="020B0606030504020204" pitchFamily="34" charset="0"/>
                <a:ea typeface="Open Sans" panose="020B0606030504020204" pitchFamily="34" charset="0"/>
                <a:cs typeface="Open Sans" panose="020B0606030504020204" pitchFamily="34" charset="0"/>
              </a:rPr>
              <a:t>, the Site Visit Guide, PINs, and </a:t>
            </a:r>
            <a:r>
              <a:rPr lang="en-US" sz="3200" dirty="0" err="1">
                <a:latin typeface="Open Sans" panose="020B0606030504020204" pitchFamily="34" charset="0"/>
                <a:ea typeface="Open Sans" panose="020B0606030504020204" pitchFamily="34" charset="0"/>
                <a:cs typeface="Open Sans" panose="020B0606030504020204" pitchFamily="34" charset="0"/>
              </a:rPr>
              <a:t>PALs</a:t>
            </a:r>
            <a:r>
              <a:rPr lang="en-US" sz="3200" dirty="0">
                <a:latin typeface="Open Sans" panose="020B0606030504020204" pitchFamily="34" charset="0"/>
                <a:ea typeface="Open Sans" panose="020B0606030504020204" pitchFamily="34" charset="0"/>
                <a:cs typeface="Open Sans" panose="020B0606030504020204" pitchFamily="34" charset="0"/>
              </a:rPr>
              <a:t>) </a:t>
            </a:r>
          </a:p>
          <a:p>
            <a:pPr>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If finalized as proposed, the Manual would:</a:t>
            </a:r>
          </a:p>
          <a:p>
            <a:pPr lvl="1">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Serve as a consolidated resource for interpreting the Health Center Program Requirements and the </a:t>
            </a:r>
            <a:r>
              <a:rPr lang="en-US" sz="3200" dirty="0" err="1">
                <a:latin typeface="Open Sans" panose="020B0606030504020204" pitchFamily="34" charset="0"/>
                <a:ea typeface="Open Sans" panose="020B0606030504020204" pitchFamily="34" charset="0"/>
                <a:cs typeface="Open Sans" panose="020B0606030504020204" pitchFamily="34" charset="0"/>
              </a:rPr>
              <a:t>FTCA</a:t>
            </a:r>
            <a:r>
              <a:rPr lang="en-US" sz="3200" dirty="0">
                <a:latin typeface="Open Sans" panose="020B0606030504020204" pitchFamily="34" charset="0"/>
                <a:ea typeface="Open Sans" panose="020B0606030504020204" pitchFamily="34" charset="0"/>
                <a:cs typeface="Open Sans" panose="020B0606030504020204" pitchFamily="34" charset="0"/>
              </a:rPr>
              <a:t> program</a:t>
            </a:r>
          </a:p>
          <a:p>
            <a:pPr lvl="1">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Supersede current HRSA policies including the Governance PIN 2014-01 and Sliding Fee PIN 2014-02, among others (see a full list on p. 6) </a:t>
            </a:r>
          </a:p>
          <a:p>
            <a:pPr lvl="1">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Serve as </a:t>
            </a:r>
            <a:r>
              <a:rPr lang="en-US" sz="3200" u="sng" dirty="0">
                <a:latin typeface="Open Sans" panose="020B0606030504020204" pitchFamily="34" charset="0"/>
                <a:ea typeface="Open Sans" panose="020B0606030504020204" pitchFamily="34" charset="0"/>
                <a:cs typeface="Open Sans" panose="020B0606030504020204" pitchFamily="34" charset="0"/>
              </a:rPr>
              <a:t>THE</a:t>
            </a:r>
            <a:r>
              <a:rPr lang="en-US" sz="3200" dirty="0">
                <a:latin typeface="Open Sans" panose="020B0606030504020204" pitchFamily="34" charset="0"/>
                <a:ea typeface="Open Sans" panose="020B0606030504020204" pitchFamily="34" charset="0"/>
                <a:cs typeface="Open Sans" panose="020B0606030504020204" pitchFamily="34" charset="0"/>
              </a:rPr>
              <a:t> definitive guidance for Health Center Program policies and requirements</a:t>
            </a:r>
          </a:p>
          <a:p>
            <a:pPr>
              <a:lnSpc>
                <a:spcPct val="120000"/>
              </a:lnSpc>
              <a:spcBef>
                <a:spcPts val="600"/>
              </a:spcBef>
            </a:pPr>
            <a:r>
              <a:rPr lang="en-US" sz="3400" b="1" dirty="0">
                <a:latin typeface="Open Sans" panose="020B0606030504020204" pitchFamily="34" charset="0"/>
                <a:ea typeface="Open Sans" panose="020B0606030504020204" pitchFamily="34" charset="0"/>
                <a:cs typeface="Open Sans" panose="020B0606030504020204" pitchFamily="34" charset="0"/>
              </a:rPr>
              <a:t>Provide feedback to </a:t>
            </a:r>
            <a:r>
              <a:rPr lang="en-US" sz="3400" b="1" dirty="0" err="1">
                <a:latin typeface="Open Sans" panose="020B0606030504020204" pitchFamily="34" charset="0"/>
                <a:ea typeface="Open Sans" panose="020B0606030504020204" pitchFamily="34" charset="0"/>
                <a:cs typeface="Open Sans" panose="020B0606030504020204" pitchFamily="34" charset="0"/>
              </a:rPr>
              <a:t>BPHC</a:t>
            </a:r>
            <a:r>
              <a:rPr lang="en-US" sz="3400" dirty="0">
                <a:latin typeface="Open Sans" panose="020B0606030504020204" pitchFamily="34" charset="0"/>
                <a:ea typeface="Open Sans" panose="020B0606030504020204" pitchFamily="34" charset="0"/>
                <a:cs typeface="Open Sans" panose="020B0606030504020204" pitchFamily="34" charset="0"/>
              </a:rPr>
              <a:t>: Comments will be accepted until 11:59 PM on November 22, 2016 at: </a:t>
            </a:r>
            <a:r>
              <a:rPr lang="en-US" sz="3400" dirty="0">
                <a:latin typeface="Open Sans" panose="020B0606030504020204" pitchFamily="34" charset="0"/>
                <a:ea typeface="Open Sans" panose="020B0606030504020204" pitchFamily="34" charset="0"/>
                <a:cs typeface="Open Sans" panose="020B0606030504020204" pitchFamily="34" charset="0"/>
                <a:hlinkClick r:id="rId3"/>
              </a:rPr>
              <a:t>http://www.bphc.hrsa.gov/programrequirements/draftcompliancemanual/index.html</a:t>
            </a:r>
            <a:r>
              <a:rPr lang="en-US" sz="3400" dirty="0">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929885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18</a:t>
            </a:fld>
            <a:endParaRPr lang="en-US"/>
          </a:p>
        </p:txBody>
      </p:sp>
      <p:sp>
        <p:nvSpPr>
          <p:cNvPr id="3" name="Title 2"/>
          <p:cNvSpPr>
            <a:spLocks noGrp="1"/>
          </p:cNvSpPr>
          <p:nvPr>
            <p:ph type="title"/>
          </p:nvPr>
        </p:nvSpPr>
        <p:spPr>
          <a:xfrm>
            <a:off x="0" y="-8235"/>
            <a:ext cx="9144000" cy="1143000"/>
          </a:xfrm>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BPHC</a:t>
            </a:r>
            <a:r>
              <a:rPr lang="en-US" sz="3200" dirty="0">
                <a:latin typeface="Open Sans" panose="020B0606030504020204" pitchFamily="34" charset="0"/>
                <a:ea typeface="Open Sans" panose="020B0606030504020204" pitchFamily="34" charset="0"/>
                <a:cs typeface="Open Sans" panose="020B0606030504020204" pitchFamily="34" charset="0"/>
              </a:rPr>
              <a:t> Guidance </a:t>
            </a:r>
            <a:r>
              <a:rPr lang="en-US" sz="3200" dirty="0"/>
              <a:t>that would be </a:t>
            </a:r>
            <a:r>
              <a:rPr lang="en-US" sz="3200" u="sng" dirty="0">
                <a:latin typeface="Open Sans" panose="020B0606030504020204" pitchFamily="34" charset="0"/>
                <a:ea typeface="Open Sans" panose="020B0606030504020204" pitchFamily="34" charset="0"/>
                <a:cs typeface="Open Sans" panose="020B0606030504020204" pitchFamily="34" charset="0"/>
              </a:rPr>
              <a:t>Superseded</a:t>
            </a:r>
            <a:r>
              <a:rPr lang="en-US" sz="3200" dirty="0">
                <a:latin typeface="Open Sans" panose="020B0606030504020204" pitchFamily="34" charset="0"/>
                <a:ea typeface="Open Sans" panose="020B0606030504020204" pitchFamily="34" charset="0"/>
                <a:cs typeface="Open Sans" panose="020B0606030504020204" pitchFamily="34" charset="0"/>
              </a:rPr>
              <a:t> by the Compliance Manual</a:t>
            </a:r>
          </a:p>
        </p:txBody>
      </p:sp>
      <p:sp>
        <p:nvSpPr>
          <p:cNvPr id="4" name="Text Placeholder 3"/>
          <p:cNvSpPr>
            <a:spLocks noGrp="1"/>
          </p:cNvSpPr>
          <p:nvPr>
            <p:ph type="body" sz="quarter" idx="13"/>
          </p:nvPr>
        </p:nvSpPr>
        <p:spPr>
          <a:xfrm>
            <a:off x="457200" y="1198563"/>
            <a:ext cx="8229600" cy="4906962"/>
          </a:xfrm>
        </p:spPr>
        <p:txBody>
          <a:bodyPr>
            <a:normAutofit fontScale="62500" lnSpcReduction="20000"/>
          </a:bodyPr>
          <a:lstStyle/>
          <a:p>
            <a:pPr>
              <a:lnSpc>
                <a:spcPct val="120000"/>
              </a:lnSpc>
              <a:spcBef>
                <a:spcPts val="600"/>
              </a:spcBef>
            </a:pPr>
            <a:r>
              <a:rPr lang="en-US" sz="3800" dirty="0">
                <a:latin typeface="Open Sans" panose="020B0606030504020204" pitchFamily="34" charset="0"/>
                <a:ea typeface="Open Sans" panose="020B0606030504020204" pitchFamily="34" charset="0"/>
                <a:cs typeface="Open Sans" panose="020B0606030504020204" pitchFamily="34" charset="0"/>
              </a:rPr>
              <a:t>If finalized as proposed, the Compliance Manual would </a:t>
            </a:r>
            <a:r>
              <a:rPr lang="en-US" sz="3800" b="1" dirty="0">
                <a:latin typeface="Open Sans" panose="020B0606030504020204" pitchFamily="34" charset="0"/>
                <a:ea typeface="Open Sans" panose="020B0606030504020204" pitchFamily="34" charset="0"/>
                <a:cs typeface="Open Sans" panose="020B0606030504020204" pitchFamily="34" charset="0"/>
              </a:rPr>
              <a:t>supersede</a:t>
            </a:r>
            <a:r>
              <a:rPr lang="en-US" sz="3800" dirty="0">
                <a:latin typeface="Open Sans" panose="020B0606030504020204" pitchFamily="34" charset="0"/>
                <a:ea typeface="Open Sans" panose="020B0606030504020204" pitchFamily="34" charset="0"/>
                <a:cs typeface="Open Sans" panose="020B0606030504020204" pitchFamily="34" charset="0"/>
              </a:rPr>
              <a:t> the following policies:</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PIN 1994-07: Migrant Voucher Program Guidance</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PINs 1997-27 and 1998-24: Affiliation Agreements of Community &amp; Migrant Health Centers and Amendment to PIN 97-27</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PINs 2001-16 and 2002-22: Credentialing and Privileging of Health Center Practitioners and Clarification of PIN 2001-16</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PAL 2006-01: Dual-Status Health Centers</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PIN 2010-01: Confirming Public Agency Status</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2014-01: Health Center Program Governance</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2014-02: Sliding Fee Discount Program</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PAL 2014-08: Health Center Program Requirements Oversight</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PAL 2014-11: Applicability of PAL 2014-08 to Look-Alikes</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66803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19</a:t>
            </a:fld>
            <a:endParaRPr lang="en-US"/>
          </a:p>
        </p:txBody>
      </p:sp>
      <p:sp>
        <p:nvSpPr>
          <p:cNvPr id="3" name="Title 2"/>
          <p:cNvSpPr>
            <a:spLocks noGrp="1"/>
          </p:cNvSpPr>
          <p:nvPr>
            <p:ph type="title"/>
          </p:nvPr>
        </p:nvSpPr>
        <p:spPr/>
        <p:txBody>
          <a:bodyPr/>
          <a:lstStyle/>
          <a:p>
            <a:r>
              <a:rPr lang="en-US" sz="3200" dirty="0" err="1">
                <a:latin typeface="Open Sans" panose="020B0606030504020204" pitchFamily="34" charset="0"/>
                <a:ea typeface="Open Sans" panose="020B0606030504020204" pitchFamily="34" charset="0"/>
                <a:cs typeface="Open Sans" panose="020B0606030504020204" pitchFamily="34" charset="0"/>
              </a:rPr>
              <a:t>BPHC</a:t>
            </a:r>
            <a:r>
              <a:rPr lang="en-US" sz="3200" dirty="0">
                <a:latin typeface="Open Sans" panose="020B0606030504020204" pitchFamily="34" charset="0"/>
                <a:ea typeface="Open Sans" panose="020B0606030504020204" pitchFamily="34" charset="0"/>
                <a:cs typeface="Open Sans" panose="020B0606030504020204" pitchFamily="34" charset="0"/>
              </a:rPr>
              <a:t> Guidance Remaining in effect</a:t>
            </a:r>
          </a:p>
        </p:txBody>
      </p:sp>
      <p:sp>
        <p:nvSpPr>
          <p:cNvPr id="4" name="Text Placeholder 3"/>
          <p:cNvSpPr>
            <a:spLocks noGrp="1"/>
          </p:cNvSpPr>
          <p:nvPr>
            <p:ph type="body" sz="quarter" idx="13"/>
          </p:nvPr>
        </p:nvSpPr>
        <p:spPr>
          <a:xfrm>
            <a:off x="457200" y="1152525"/>
            <a:ext cx="8229600" cy="5000625"/>
          </a:xfrm>
        </p:spPr>
        <p:txBody>
          <a:bodyPr>
            <a:normAutofit fontScale="62500" lnSpcReduction="20000"/>
          </a:bodyPr>
          <a:lstStyle/>
          <a:p>
            <a:pPr>
              <a:lnSpc>
                <a:spcPct val="120000"/>
              </a:lnSpc>
              <a:spcBef>
                <a:spcPts val="600"/>
              </a:spcBef>
            </a:pPr>
            <a:r>
              <a:rPr lang="en-US" sz="4000" dirty="0">
                <a:latin typeface="Open Sans" panose="020B0606030504020204" pitchFamily="34" charset="0"/>
                <a:ea typeface="Open Sans" panose="020B0606030504020204" pitchFamily="34" charset="0"/>
                <a:cs typeface="Open Sans" panose="020B0606030504020204" pitchFamily="34" charset="0"/>
              </a:rPr>
              <a:t>If finalized as proposed, the following policies would remain in effect and would </a:t>
            </a:r>
            <a:r>
              <a:rPr lang="en-US" sz="4000" b="1" u="sng" dirty="0">
                <a:latin typeface="Open Sans" panose="020B0606030504020204" pitchFamily="34" charset="0"/>
                <a:ea typeface="Open Sans" panose="020B0606030504020204" pitchFamily="34" charset="0"/>
                <a:cs typeface="Open Sans" panose="020B0606030504020204" pitchFamily="34" charset="0"/>
              </a:rPr>
              <a:t>NOT</a:t>
            </a:r>
            <a:r>
              <a:rPr lang="en-US" sz="4000" b="1" dirty="0">
                <a:latin typeface="Open Sans" panose="020B0606030504020204" pitchFamily="34" charset="0"/>
                <a:ea typeface="Open Sans" panose="020B0606030504020204" pitchFamily="34" charset="0"/>
                <a:cs typeface="Open Sans" panose="020B0606030504020204" pitchFamily="34" charset="0"/>
              </a:rPr>
              <a:t> </a:t>
            </a:r>
            <a:r>
              <a:rPr lang="en-US" sz="4000" dirty="0">
                <a:latin typeface="Open Sans" panose="020B0606030504020204" pitchFamily="34" charset="0"/>
                <a:ea typeface="Open Sans" panose="020B0606030504020204" pitchFamily="34" charset="0"/>
                <a:cs typeface="Open Sans" panose="020B0606030504020204" pitchFamily="34" charset="0"/>
              </a:rPr>
              <a:t>be</a:t>
            </a:r>
            <a:r>
              <a:rPr lang="en-US" sz="4000" b="1" dirty="0">
                <a:latin typeface="Open Sans" panose="020B0606030504020204" pitchFamily="34" charset="0"/>
                <a:ea typeface="Open Sans" panose="020B0606030504020204" pitchFamily="34" charset="0"/>
                <a:cs typeface="Open Sans" panose="020B0606030504020204" pitchFamily="34" charset="0"/>
              </a:rPr>
              <a:t> </a:t>
            </a:r>
            <a:r>
              <a:rPr lang="en-US" sz="4000" dirty="0">
                <a:latin typeface="Open Sans" panose="020B0606030504020204" pitchFamily="34" charset="0"/>
                <a:ea typeface="Open Sans" panose="020B0606030504020204" pitchFamily="34" charset="0"/>
                <a:cs typeface="Open Sans" panose="020B0606030504020204" pitchFamily="34" charset="0"/>
              </a:rPr>
              <a:t>superseded by the final Compliance Manual</a:t>
            </a:r>
            <a:r>
              <a:rPr lang="en-US" sz="3500" dirty="0">
                <a:latin typeface="Open Sans" panose="020B0606030504020204" pitchFamily="34" charset="0"/>
                <a:ea typeface="Open Sans" panose="020B0606030504020204" pitchFamily="34" charset="0"/>
                <a:cs typeface="Open Sans" panose="020B0606030504020204" pitchFamily="34" charset="0"/>
              </a:rPr>
              <a:t>:</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2007-09: Service Area Overlap</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PIN 2007-15: Emergency Management Program Expectations</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2008-01: Defining Scope of Project and Policy for Requesting Changes </a:t>
            </a:r>
            <a:r>
              <a:rPr lang="en-US" dirty="0">
                <a:latin typeface="Open Sans" panose="020B0606030504020204" pitchFamily="34" charset="0"/>
                <a:ea typeface="Open Sans" panose="020B0606030504020204" pitchFamily="34" charset="0"/>
                <a:cs typeface="Open Sans" panose="020B0606030504020204" pitchFamily="34" charset="0"/>
              </a:rPr>
              <a:t>and additional related resources</a:t>
            </a:r>
            <a:endParaRPr lang="en-US" b="1" dirty="0">
              <a:latin typeface="Open Sans" panose="020B0606030504020204" pitchFamily="34" charset="0"/>
              <a:ea typeface="Open Sans" panose="020B0606030504020204" pitchFamily="34" charset="0"/>
              <a:cs typeface="Open Sans" panose="020B0606030504020204" pitchFamily="34" charset="0"/>
            </a:endParaRP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2009-02: Specialty Services and Scope of Project</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PIN 2009-05: Special Population-Only Grantees Requesting a Change in Scope to Add a New Target Population</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PIN 2013-01: Budgeting and Accounting Requirements</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Federal Tort Claims Act Health Center Policy Manual</a:t>
            </a:r>
          </a:p>
          <a:p>
            <a:pPr lvl="1">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Site Visit Guides</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Uniform Data System (</a:t>
            </a:r>
            <a:r>
              <a:rPr lang="en-US" dirty="0" err="1">
                <a:latin typeface="Open Sans" panose="020B0606030504020204" pitchFamily="34" charset="0"/>
                <a:ea typeface="Open Sans" panose="020B0606030504020204" pitchFamily="34" charset="0"/>
                <a:cs typeface="Open Sans" panose="020B0606030504020204" pitchFamily="34" charset="0"/>
              </a:rPr>
              <a:t>UDS</a:t>
            </a:r>
            <a:r>
              <a:rPr lang="en-US" dirty="0">
                <a:latin typeface="Open Sans" panose="020B0606030504020204" pitchFamily="34" charset="0"/>
                <a:ea typeface="Open Sans" panose="020B0606030504020204" pitchFamily="34" charset="0"/>
                <a:cs typeface="Open Sans" panose="020B0606030504020204" pitchFamily="34" charset="0"/>
              </a:rPr>
              <a:t>) Resources</a:t>
            </a:r>
          </a:p>
        </p:txBody>
      </p:sp>
    </p:spTree>
    <p:extLst>
      <p:ext uri="{BB962C8B-B14F-4D97-AF65-F5344CB8AC3E}">
        <p14:creationId xmlns:p14="http://schemas.microsoft.com/office/powerpoint/2010/main" val="245775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epinkham\AppData\Local\Microsoft\Windows\Temporary Internet Files\Content.Outlook\3X8I3ZIL\taskl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283" y="1669394"/>
            <a:ext cx="1876425" cy="24384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pPr>
              <a:defRPr/>
            </a:pPr>
            <a:fld id="{DA2C9FD5-C5B7-49A7-93E3-E66731C67827}" type="slidenum">
              <a:rPr lang="en-US" smtClean="0">
                <a:solidFill>
                  <a:prstClr val="black"/>
                </a:solidFill>
              </a:rPr>
              <a:pPr>
                <a:defRPr/>
              </a:pPr>
              <a:t>2</a:t>
            </a:fld>
            <a:endParaRPr lang="en-US" dirty="0">
              <a:solidFill>
                <a:prstClr val="black"/>
              </a:solidFill>
            </a:endParaRPr>
          </a:p>
        </p:txBody>
      </p:sp>
      <p:sp>
        <p:nvSpPr>
          <p:cNvPr id="2" name="Title 1"/>
          <p:cNvSpPr>
            <a:spLocks noGrp="1"/>
          </p:cNvSpPr>
          <p:nvPr>
            <p:ph type="title"/>
          </p:nvPr>
        </p:nvSpPr>
        <p:spPr/>
        <p:txBody>
          <a:bodyPr/>
          <a:lstStyle/>
          <a:p>
            <a:r>
              <a:rPr lang="en-US" sz="4000" dirty="0">
                <a:solidFill>
                  <a:srgbClr val="7A7A7A"/>
                </a:solidFill>
                <a:latin typeface="Open Sans" panose="020B0606030504020204" pitchFamily="34" charset="0"/>
                <a:ea typeface="Open Sans" panose="020B0606030504020204" pitchFamily="34" charset="0"/>
                <a:cs typeface="Open Sans" panose="020B0606030504020204" pitchFamily="34" charset="0"/>
              </a:rPr>
              <a:t>Agenda</a:t>
            </a:r>
          </a:p>
        </p:txBody>
      </p:sp>
      <p:sp>
        <p:nvSpPr>
          <p:cNvPr id="3" name="Content Placeholder 2"/>
          <p:cNvSpPr>
            <a:spLocks noGrp="1"/>
          </p:cNvSpPr>
          <p:nvPr>
            <p:ph type="body" sz="quarter" idx="13"/>
          </p:nvPr>
        </p:nvSpPr>
        <p:spPr>
          <a:xfrm>
            <a:off x="457201" y="1137685"/>
            <a:ext cx="8298610" cy="5082363"/>
          </a:xfrm>
        </p:spPr>
        <p:txBody>
          <a:bodyPr>
            <a:normAutofit fontScale="92500" lnSpcReduction="20000"/>
          </a:bodyPr>
          <a:lstStyle/>
          <a:p>
            <a:pPr marL="571500" indent="-571500">
              <a:lnSpc>
                <a:spcPct val="120000"/>
              </a:lnSpc>
              <a:spcBef>
                <a:spcPts val="1800"/>
              </a:spcBef>
              <a:buFont typeface="+mj-lt"/>
              <a:buAutoNum type="romanUcPeriod"/>
            </a:pPr>
            <a:r>
              <a:rPr lang="en-US" sz="3600" dirty="0">
                <a:latin typeface="Open Sans" panose="020B0606030504020204" pitchFamily="34" charset="0"/>
                <a:ea typeface="Open Sans" panose="020B0606030504020204" pitchFamily="34" charset="0"/>
                <a:cs typeface="Open Sans" panose="020B0606030504020204" pitchFamily="34" charset="0"/>
              </a:rPr>
              <a:t>Agency Enforcement Updates</a:t>
            </a:r>
          </a:p>
          <a:p>
            <a:pPr marL="571500" indent="-571500">
              <a:lnSpc>
                <a:spcPct val="120000"/>
              </a:lnSpc>
              <a:spcBef>
                <a:spcPts val="1800"/>
              </a:spcBef>
              <a:buFont typeface="+mj-lt"/>
              <a:buAutoNum type="romanUcPeriod"/>
            </a:pPr>
            <a:r>
              <a:rPr lang="en-US" sz="3600" dirty="0">
                <a:latin typeface="Open Sans" panose="020B0606030504020204" pitchFamily="34" charset="0"/>
                <a:ea typeface="Open Sans" panose="020B0606030504020204" pitchFamily="34" charset="0"/>
                <a:cs typeface="Open Sans" panose="020B0606030504020204" pitchFamily="34" charset="0"/>
              </a:rPr>
              <a:t>Key Policy Updates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71550" lvl="1" indent="-571500">
              <a:lnSpc>
                <a:spcPct val="120000"/>
              </a:lnSpc>
              <a:spcBef>
                <a:spcPts val="1800"/>
              </a:spcBef>
            </a:pPr>
            <a:r>
              <a:rPr lang="en-US" dirty="0" err="1">
                <a:latin typeface="Open Sans" panose="020B0606030504020204" pitchFamily="34" charset="0"/>
                <a:ea typeface="Open Sans" panose="020B0606030504020204" pitchFamily="34" charset="0"/>
                <a:cs typeface="Open Sans" panose="020B0606030504020204" pitchFamily="34" charset="0"/>
              </a:rPr>
              <a:t>FAPIIS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971550" lvl="1" indent="-571500">
              <a:lnSpc>
                <a:spcPct val="120000"/>
              </a:lnSpc>
              <a:spcBef>
                <a:spcPts val="1800"/>
              </a:spcBef>
            </a:pPr>
            <a:r>
              <a:rPr lang="en-US" dirty="0">
                <a:latin typeface="Open Sans" panose="020B0606030504020204" pitchFamily="34" charset="0"/>
                <a:ea typeface="Open Sans" panose="020B0606030504020204" pitchFamily="34" charset="0"/>
                <a:cs typeface="Open Sans" panose="020B0606030504020204" pitchFamily="34" charset="0"/>
              </a:rPr>
              <a:t>Health Center Program </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Compliance Manual</a:t>
            </a:r>
          </a:p>
          <a:p>
            <a:pPr marL="571500" indent="-571500">
              <a:lnSpc>
                <a:spcPct val="120000"/>
              </a:lnSpc>
              <a:spcBef>
                <a:spcPts val="1800"/>
              </a:spcBef>
              <a:buFont typeface="+mj-lt"/>
              <a:buAutoNum type="romanUcPeriod"/>
            </a:pPr>
            <a:r>
              <a:rPr lang="en-US" dirty="0">
                <a:latin typeface="Open Sans" panose="020B0606030504020204" pitchFamily="34" charset="0"/>
                <a:ea typeface="Open Sans" panose="020B0606030504020204" pitchFamily="34" charset="0"/>
                <a:cs typeface="Open Sans" panose="020B0606030504020204" pitchFamily="34" charset="0"/>
              </a:rPr>
              <a:t>Hottest Section 330 Compliance Risks</a:t>
            </a:r>
          </a:p>
          <a:p>
            <a:pPr marL="571500" indent="-571500">
              <a:lnSpc>
                <a:spcPct val="120000"/>
              </a:lnSpc>
              <a:spcBef>
                <a:spcPts val="1800"/>
              </a:spcBef>
              <a:buFont typeface="+mj-lt"/>
              <a:buAutoNum type="romanUcPeriod"/>
            </a:pPr>
            <a:r>
              <a:rPr lang="en-US" dirty="0">
                <a:latin typeface="Open Sans" panose="020B0606030504020204" pitchFamily="34" charset="0"/>
                <a:ea typeface="Open Sans" panose="020B0606030504020204" pitchFamily="34" charset="0"/>
                <a:cs typeface="Open Sans" panose="020B0606030504020204" pitchFamily="34" charset="0"/>
              </a:rPr>
              <a:t>Addressing These Risks Through the Health Center’s Corporate Compliance Program</a:t>
            </a:r>
          </a:p>
        </p:txBody>
      </p:sp>
    </p:spTree>
    <p:extLst>
      <p:ext uri="{BB962C8B-B14F-4D97-AF65-F5344CB8AC3E}">
        <p14:creationId xmlns:p14="http://schemas.microsoft.com/office/powerpoint/2010/main" val="4027606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20</a:t>
            </a:fld>
            <a:endParaRPr lang="en-US"/>
          </a:p>
        </p:txBody>
      </p:sp>
      <p:sp>
        <p:nvSpPr>
          <p:cNvPr id="4" name="Text Placeholder 3"/>
          <p:cNvSpPr>
            <a:spLocks noGrp="1"/>
          </p:cNvSpPr>
          <p:nvPr>
            <p:ph type="body" sz="quarter" idx="13"/>
          </p:nvPr>
        </p:nvSpPr>
        <p:spPr>
          <a:xfrm>
            <a:off x="382768" y="1084521"/>
            <a:ext cx="8656457" cy="5199321"/>
          </a:xfrm>
        </p:spPr>
        <p:txBody>
          <a:bodyPr>
            <a:normAutofit fontScale="55000" lnSpcReduction="20000"/>
          </a:bodyPr>
          <a:lstStyle/>
          <a:p>
            <a:pPr>
              <a:lnSpc>
                <a:spcPct val="11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Key issues to watch:</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Inconsistent with updated requirements for Look-Alike applicants (</a:t>
            </a:r>
            <a:r>
              <a:rPr lang="en-US" sz="3400" i="1" dirty="0">
                <a:latin typeface="Open Sans" panose="020B0606030504020204" pitchFamily="34" charset="0"/>
                <a:ea typeface="Open Sans" panose="020B0606030504020204" pitchFamily="34" charset="0"/>
                <a:cs typeface="Open Sans" panose="020B0606030504020204" pitchFamily="34" charset="0"/>
              </a:rPr>
              <a:t>e.g., </a:t>
            </a:r>
            <a:r>
              <a:rPr lang="en-US" sz="3400" dirty="0">
                <a:latin typeface="Open Sans" panose="020B0606030504020204" pitchFamily="34" charset="0"/>
                <a:ea typeface="Open Sans" panose="020B0606030504020204" pitchFamily="34" charset="0"/>
                <a:cs typeface="Open Sans" panose="020B0606030504020204" pitchFamily="34" charset="0"/>
              </a:rPr>
              <a:t>the type and extent of services being delivered at the time of application)</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Ability to have a contracted CEO/management team</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Procurement rules appear to apply to all contracts, not just grant-supported contracts</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Heightened expectation to demonstrate accessibility (</a:t>
            </a:r>
            <a:r>
              <a:rPr lang="en-US" sz="3400" i="1" dirty="0">
                <a:latin typeface="Open Sans" panose="020B0606030504020204" pitchFamily="34" charset="0"/>
                <a:ea typeface="Open Sans" panose="020B0606030504020204" pitchFamily="34" charset="0"/>
                <a:cs typeface="Open Sans" panose="020B0606030504020204" pitchFamily="34" charset="0"/>
              </a:rPr>
              <a:t>e.g.</a:t>
            </a:r>
            <a:r>
              <a:rPr lang="en-US" sz="3400" dirty="0">
                <a:latin typeface="Open Sans" panose="020B0606030504020204" pitchFamily="34" charset="0"/>
                <a:ea typeface="Open Sans" panose="020B0606030504020204" pitchFamily="34" charset="0"/>
                <a:cs typeface="Open Sans" panose="020B0606030504020204" pitchFamily="34" charset="0"/>
              </a:rPr>
              <a:t>, distance and travel time)</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Prohibition regarding Board member-employee relationships extended to individual contractors</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Under the Sliding Fee Discount Program, a referral provider for in-scope services has to offer equal or greater discounts, but there is no mention of referral with payment </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Affiliations PINs superseded – leaving little guidance on the do’s and don’ts</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Patient definition from PIN 2014-01 altered to require that both the service </a:t>
            </a:r>
            <a:r>
              <a:rPr lang="en-US" sz="3400" u="sng" dirty="0">
                <a:latin typeface="Open Sans" panose="020B0606030504020204" pitchFamily="34" charset="0"/>
                <a:ea typeface="Open Sans" panose="020B0606030504020204" pitchFamily="34" charset="0"/>
                <a:cs typeface="Open Sans" panose="020B0606030504020204" pitchFamily="34" charset="0"/>
              </a:rPr>
              <a:t>and</a:t>
            </a:r>
            <a:r>
              <a:rPr lang="en-US" sz="3400" dirty="0">
                <a:latin typeface="Open Sans" panose="020B0606030504020204" pitchFamily="34" charset="0"/>
                <a:ea typeface="Open Sans" panose="020B0606030504020204" pitchFamily="34" charset="0"/>
                <a:cs typeface="Open Sans" panose="020B0606030504020204" pitchFamily="34" charset="0"/>
              </a:rPr>
              <a:t> the site be in-scope for a consumer board member’s visit to qualify </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Grantees receiving only Health Care for the Homeless and/or Public Housing Primary Care funding no longer exempted from certain governance requirements</a:t>
            </a:r>
          </a:p>
          <a:p>
            <a:pPr lvl="1">
              <a:lnSpc>
                <a:spcPct val="11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Service Area Overlap PIN remains intact?</a:t>
            </a:r>
          </a:p>
        </p:txBody>
      </p:sp>
      <p:sp>
        <p:nvSpPr>
          <p:cNvPr id="5" name="Title 5"/>
          <p:cNvSpPr>
            <a:spLocks noGrp="1"/>
          </p:cNvSpPr>
          <p:nvPr>
            <p:ph type="title"/>
          </p:nvPr>
        </p:nvSpPr>
        <p:spPr>
          <a:xfrm>
            <a:off x="457200" y="46038"/>
            <a:ext cx="82296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Draft HEALTH CENTER PROGRAM COMPLIANCE MANUAL</a:t>
            </a:r>
          </a:p>
        </p:txBody>
      </p:sp>
    </p:spTree>
    <p:extLst>
      <p:ext uri="{BB962C8B-B14F-4D97-AF65-F5344CB8AC3E}">
        <p14:creationId xmlns:p14="http://schemas.microsoft.com/office/powerpoint/2010/main" val="37148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21</a:t>
            </a:fld>
            <a:endParaRPr lang="en-US" dirty="0"/>
          </a:p>
        </p:txBody>
      </p:sp>
      <p:sp>
        <p:nvSpPr>
          <p:cNvPr id="7" name="Text Placeholder 6"/>
          <p:cNvSpPr>
            <a:spLocks noGrp="1"/>
          </p:cNvSpPr>
          <p:nvPr>
            <p:ph type="body" sz="quarter" idx="13"/>
          </p:nvPr>
        </p:nvSpPr>
        <p:spPr>
          <a:xfrm>
            <a:off x="604838" y="1339849"/>
            <a:ext cx="8081962" cy="1831975"/>
          </a:xfrm>
        </p:spPr>
        <p: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III. Hottest Compliance Risks</a:t>
            </a:r>
          </a:p>
        </p:txBody>
      </p:sp>
    </p:spTree>
    <p:extLst>
      <p:ext uri="{BB962C8B-B14F-4D97-AF65-F5344CB8AC3E}">
        <p14:creationId xmlns:p14="http://schemas.microsoft.com/office/powerpoint/2010/main" val="3017591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22</a:t>
            </a:fld>
            <a:endParaRPr lang="en-US"/>
          </a:p>
        </p:txBody>
      </p:sp>
      <p:sp>
        <p:nvSpPr>
          <p:cNvPr id="2" name="Title 1"/>
          <p:cNvSpPr>
            <a:spLocks noGrp="1"/>
          </p:cNvSpPr>
          <p:nvPr>
            <p:ph type="title"/>
          </p:nvPr>
        </p:nvSpPr>
        <p:spPr>
          <a:xfrm>
            <a:off x="152399" y="17463"/>
            <a:ext cx="8886825" cy="992187"/>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Overview of section 330</a:t>
            </a:r>
            <a:br>
              <a:rPr lang="en-US" sz="3200" dirty="0">
                <a:latin typeface="Open Sans" panose="020B0606030504020204" pitchFamily="34" charset="0"/>
                <a:ea typeface="Open Sans" panose="020B0606030504020204" pitchFamily="34" charset="0"/>
                <a:cs typeface="Open Sans" panose="020B0606030504020204" pitchFamily="34" charset="0"/>
              </a:rPr>
            </a:br>
            <a:r>
              <a:rPr lang="en-US" sz="3200" dirty="0">
                <a:latin typeface="Open Sans" panose="020B0606030504020204" pitchFamily="34" charset="0"/>
                <a:ea typeface="Open Sans" panose="020B0606030504020204" pitchFamily="34" charset="0"/>
                <a:cs typeface="Open Sans" panose="020B0606030504020204" pitchFamily="34" charset="0"/>
              </a:rPr>
              <a:t>High Risk Areas</a:t>
            </a:r>
          </a:p>
        </p:txBody>
      </p:sp>
      <p:graphicFrame>
        <p:nvGraphicFramePr>
          <p:cNvPr id="5" name="Diagram 4"/>
          <p:cNvGraphicFramePr/>
          <p:nvPr>
            <p:extLst>
              <p:ext uri="{D42A27DB-BD31-4B8C-83A1-F6EECF244321}">
                <p14:modId xmlns:p14="http://schemas.microsoft.com/office/powerpoint/2010/main" val="4042103896"/>
              </p:ext>
            </p:extLst>
          </p:nvPr>
        </p:nvGraphicFramePr>
        <p:xfrm>
          <a:off x="514350" y="1343025"/>
          <a:ext cx="8172450" cy="4514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5891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prstGeom prst="rect">
            <a:avLst/>
          </a:prstGeom>
        </p:spPr>
        <p:txBody>
          <a:bodyPr/>
          <a:lstStyle/>
          <a:p>
            <a:pPr algn="r"/>
            <a:fld id="{47E58EBC-1C10-4B79-AB5B-15534DC7F1FA}" type="slidenum">
              <a:rPr lang="en-US" smtClean="0"/>
              <a:pPr algn="r"/>
              <a:t>23</a:t>
            </a:fld>
            <a:endParaRPr lang="en-US" dirty="0"/>
          </a:p>
        </p:txBody>
      </p:sp>
      <p:sp>
        <p:nvSpPr>
          <p:cNvPr id="3" name="Content Placeholder 2"/>
          <p:cNvSpPr>
            <a:spLocks noGrp="1"/>
          </p:cNvSpPr>
          <p:nvPr>
            <p:ph type="body" sz="quarter" idx="13"/>
          </p:nvPr>
        </p:nvSpPr>
        <p:spPr>
          <a:xfrm>
            <a:off x="457200" y="1157287"/>
            <a:ext cx="8401050" cy="5138737"/>
          </a:xfrm>
        </p:spPr>
        <p:txBody>
          <a:bodyPr>
            <a:normAutofit fontScale="77500" lnSpcReduction="20000"/>
          </a:bodyPr>
          <a:lstStyle/>
          <a:p>
            <a:pPr>
              <a:lnSpc>
                <a:spcPct val="120000"/>
              </a:lnSpc>
              <a:spcBef>
                <a:spcPts val="600"/>
              </a:spcBef>
            </a:pPr>
            <a:r>
              <a:rPr lang="en-US" sz="3100" b="1" dirty="0">
                <a:latin typeface="Open Sans" panose="020B0606030504020204" pitchFamily="34" charset="0"/>
                <a:ea typeface="Open Sans" panose="020B0606030504020204" pitchFamily="34" charset="0"/>
                <a:cs typeface="Open Sans" panose="020B0606030504020204" pitchFamily="34" charset="0"/>
              </a:rPr>
              <a:t>Scope of Project</a:t>
            </a:r>
          </a:p>
          <a:p>
            <a:pPr lvl="1">
              <a:lnSpc>
                <a:spcPct val="120000"/>
              </a:lnSpc>
              <a:spcBef>
                <a:spcPts val="600"/>
              </a:spcBef>
            </a:pPr>
            <a:r>
              <a:rPr lang="en-US" sz="2900" dirty="0">
                <a:latin typeface="Open Sans" panose="020B0606030504020204" pitchFamily="34" charset="0"/>
                <a:ea typeface="Open Sans" panose="020B0606030504020204" pitchFamily="34" charset="0"/>
                <a:cs typeface="Open Sans" panose="020B0606030504020204" pitchFamily="34" charset="0"/>
              </a:rPr>
              <a:t>Maintain accurate and up to date Scope of Project</a:t>
            </a:r>
          </a:p>
          <a:p>
            <a:pPr lvl="1">
              <a:lnSpc>
                <a:spcPct val="120000"/>
              </a:lnSpc>
              <a:spcBef>
                <a:spcPts val="600"/>
              </a:spcBef>
            </a:pPr>
            <a:r>
              <a:rPr lang="en-US" sz="2900" dirty="0">
                <a:latin typeface="Open Sans" panose="020B0606030504020204" pitchFamily="34" charset="0"/>
                <a:ea typeface="Open Sans" panose="020B0606030504020204" pitchFamily="34" charset="0"/>
                <a:cs typeface="Open Sans" panose="020B0606030504020204" pitchFamily="34" charset="0"/>
              </a:rPr>
              <a:t>Segregate out-of-scope activities</a:t>
            </a:r>
          </a:p>
          <a:p>
            <a:pPr lvl="1">
              <a:lnSpc>
                <a:spcPct val="120000"/>
              </a:lnSpc>
              <a:spcBef>
                <a:spcPts val="600"/>
              </a:spcBef>
            </a:pPr>
            <a:r>
              <a:rPr lang="en-US" sz="2900" dirty="0">
                <a:latin typeface="Open Sans" panose="020B0606030504020204" pitchFamily="34" charset="0"/>
                <a:ea typeface="Open Sans" panose="020B0606030504020204" pitchFamily="34" charset="0"/>
                <a:cs typeface="Open Sans" panose="020B0606030504020204" pitchFamily="34" charset="0"/>
              </a:rPr>
              <a:t>Ensure Board review and approval of: needs assessment findings; service area and target population; health center sites, services, and locations; and new grant application(s)</a:t>
            </a:r>
          </a:p>
          <a:p>
            <a:pPr>
              <a:lnSpc>
                <a:spcPct val="120000"/>
              </a:lnSpc>
              <a:spcBef>
                <a:spcPts val="600"/>
              </a:spcBef>
            </a:pPr>
            <a:r>
              <a:rPr lang="en-US" b="1" dirty="0">
                <a:latin typeface="Open Sans" panose="020B0606030504020204" pitchFamily="34" charset="0"/>
                <a:ea typeface="Open Sans" panose="020B0606030504020204" pitchFamily="34" charset="0"/>
                <a:cs typeface="Open Sans" panose="020B0606030504020204" pitchFamily="34" charset="0"/>
              </a:rPr>
              <a:t>Required and Additional Services</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Ensure mix and level of services is consistent with needs assessment / strategic plan</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Determine most effective mode of delivery for each in-scope service; can vary by site</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Ensure contracted service arrangements, hospitalization and other referral arrangements are formalized and compliant </a:t>
            </a: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p:txBody>
      </p:sp>
      <p:sp>
        <p:nvSpPr>
          <p:cNvPr id="7" name="Title 1"/>
          <p:cNvSpPr>
            <a:spLocks noGrp="1"/>
          </p:cNvSpPr>
          <p:nvPr>
            <p:ph type="title"/>
          </p:nvPr>
        </p:nvSpPr>
        <p:spPr>
          <a:xfrm>
            <a:off x="457200" y="172529"/>
            <a:ext cx="8229600" cy="69874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section 330 High Risk Areas</a:t>
            </a:r>
          </a:p>
        </p:txBody>
      </p:sp>
    </p:spTree>
    <p:extLst>
      <p:ext uri="{BB962C8B-B14F-4D97-AF65-F5344CB8AC3E}">
        <p14:creationId xmlns:p14="http://schemas.microsoft.com/office/powerpoint/2010/main" val="235096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prstGeom prst="rect">
            <a:avLst/>
          </a:prstGeom>
        </p:spPr>
        <p:txBody>
          <a:bodyPr/>
          <a:lstStyle/>
          <a:p>
            <a:pPr algn="r"/>
            <a:fld id="{47E58EBC-1C10-4B79-AB5B-15534DC7F1FA}" type="slidenum">
              <a:rPr lang="en-US" smtClean="0"/>
              <a:pPr algn="r"/>
              <a:t>24</a:t>
            </a:fld>
            <a:endParaRPr lang="en-US" dirty="0"/>
          </a:p>
        </p:txBody>
      </p:sp>
      <p:sp>
        <p:nvSpPr>
          <p:cNvPr id="2" name="Title 1"/>
          <p:cNvSpPr>
            <a:spLocks noGrp="1"/>
          </p:cNvSpPr>
          <p:nvPr>
            <p:ph type="title"/>
          </p:nvPr>
        </p:nvSpPr>
        <p:spPr>
          <a:xfrm>
            <a:off x="457200" y="172529"/>
            <a:ext cx="8229600" cy="69874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section 330 High Risk Areas</a:t>
            </a:r>
          </a:p>
        </p:txBody>
      </p:sp>
      <p:sp>
        <p:nvSpPr>
          <p:cNvPr id="3" name="Content Placeholder 2"/>
          <p:cNvSpPr>
            <a:spLocks noGrp="1"/>
          </p:cNvSpPr>
          <p:nvPr>
            <p:ph type="body" sz="quarter" idx="13"/>
          </p:nvPr>
        </p:nvSpPr>
        <p:spPr>
          <a:xfrm>
            <a:off x="170109" y="1105788"/>
            <a:ext cx="8793138" cy="5135525"/>
          </a:xfrm>
        </p:spPr>
        <p:txBody>
          <a:bodyPr>
            <a:normAutofit fontScale="47500" lnSpcReduction="20000"/>
          </a:bodyPr>
          <a:lstStyle/>
          <a:p>
            <a:pPr>
              <a:lnSpc>
                <a:spcPct val="120000"/>
              </a:lnSpc>
              <a:spcBef>
                <a:spcPts val="600"/>
              </a:spcBef>
            </a:pPr>
            <a:r>
              <a:rPr lang="en-US" sz="3800" b="1" dirty="0">
                <a:latin typeface="Open Sans" panose="020B0606030504020204" pitchFamily="34" charset="0"/>
                <a:ea typeface="Open Sans" panose="020B0606030504020204" pitchFamily="34" charset="0"/>
                <a:cs typeface="Open Sans" panose="020B0606030504020204" pitchFamily="34" charset="0"/>
              </a:rPr>
              <a:t>Sliding Fee Discount Program</a:t>
            </a:r>
          </a:p>
          <a:p>
            <a:pPr lvl="1">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Schedule of Charges should be consistent with locally prevailing charges and designed to cover the health center’s costs</a:t>
            </a:r>
          </a:p>
          <a:p>
            <a:pPr lvl="1">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Evaluate Schedule of Discounts annually to ensure discount levels and/or nominal fee amounts do not create a barrier to care</a:t>
            </a:r>
          </a:p>
          <a:p>
            <a:pPr lvl="1">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Ensure discounts offered by in-scope referral providers </a:t>
            </a:r>
            <a:r>
              <a:rPr lang="en-US" sz="3400" u="sng" dirty="0">
                <a:latin typeface="Open Sans" panose="020B0606030504020204" pitchFamily="34" charset="0"/>
                <a:ea typeface="Open Sans" panose="020B0606030504020204" pitchFamily="34" charset="0"/>
                <a:cs typeface="Open Sans" panose="020B0606030504020204" pitchFamily="34" charset="0"/>
              </a:rPr>
              <a:t>or</a:t>
            </a:r>
            <a:r>
              <a:rPr lang="en-US" sz="3400" dirty="0">
                <a:latin typeface="Open Sans" panose="020B0606030504020204" pitchFamily="34" charset="0"/>
                <a:ea typeface="Open Sans" panose="020B0606030504020204" pitchFamily="34" charset="0"/>
                <a:cs typeface="Open Sans" panose="020B0606030504020204" pitchFamily="34" charset="0"/>
              </a:rPr>
              <a:t> pay the difference</a:t>
            </a:r>
          </a:p>
          <a:p>
            <a:pPr lvl="1">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Establish and/or review policies and procedures regarding:</a:t>
            </a:r>
          </a:p>
          <a:p>
            <a:pPr lvl="2">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Eligibility / income verification documentation</a:t>
            </a:r>
          </a:p>
          <a:p>
            <a:pPr lvl="2">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Waiver or reduction of fees for individuals who do not otherwise qualify for discounts</a:t>
            </a:r>
          </a:p>
          <a:p>
            <a:pPr lvl="2">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Partial payment / discount schedules and policies</a:t>
            </a:r>
          </a:p>
          <a:p>
            <a:pPr lvl="2">
              <a:lnSpc>
                <a:spcPct val="120000"/>
              </a:lnSpc>
              <a:spcBef>
                <a:spcPts val="600"/>
              </a:spcBef>
            </a:pPr>
            <a:r>
              <a:rPr lang="en-US" sz="3200" dirty="0">
                <a:latin typeface="Open Sans" panose="020B0606030504020204" pitchFamily="34" charset="0"/>
                <a:ea typeface="Open Sans" panose="020B0606030504020204" pitchFamily="34" charset="0"/>
                <a:cs typeface="Open Sans" panose="020B0606030504020204" pitchFamily="34" charset="0"/>
              </a:rPr>
              <a:t>Bad debt write offs and collection from self-pay patients</a:t>
            </a:r>
          </a:p>
          <a:p>
            <a:pPr>
              <a:lnSpc>
                <a:spcPct val="120000"/>
              </a:lnSpc>
              <a:spcBef>
                <a:spcPts val="600"/>
              </a:spcBef>
            </a:pPr>
            <a:r>
              <a:rPr lang="en-US" sz="3800" b="1" dirty="0">
                <a:latin typeface="Open Sans" panose="020B0606030504020204" pitchFamily="34" charset="0"/>
                <a:ea typeface="Open Sans" panose="020B0606030504020204" pitchFamily="34" charset="0"/>
                <a:cs typeface="Open Sans" panose="020B0606030504020204" pitchFamily="34" charset="0"/>
              </a:rPr>
              <a:t>Collaborations &amp; Affiliations</a:t>
            </a:r>
          </a:p>
          <a:p>
            <a:pPr lvl="1">
              <a:lnSpc>
                <a:spcPct val="120000"/>
              </a:lnSpc>
              <a:spcBef>
                <a:spcPts val="600"/>
              </a:spcBef>
            </a:pPr>
            <a:r>
              <a:rPr lang="en-US" sz="3300" dirty="0">
                <a:latin typeface="Open Sans" panose="020B0606030504020204" pitchFamily="34" charset="0"/>
                <a:ea typeface="Open Sans" panose="020B0606030504020204" pitchFamily="34" charset="0"/>
                <a:cs typeface="Open Sans" panose="020B0606030504020204" pitchFamily="34" charset="0"/>
              </a:rPr>
              <a:t>Structure affiliations / collaborations in compliance with all Section 330-related requirements  and, as appropriate, procurement rules</a:t>
            </a:r>
          </a:p>
          <a:p>
            <a:pPr lvl="1">
              <a:lnSpc>
                <a:spcPct val="120000"/>
              </a:lnSpc>
              <a:spcBef>
                <a:spcPts val="600"/>
              </a:spcBef>
            </a:pPr>
            <a:r>
              <a:rPr lang="en-US" sz="3300" dirty="0">
                <a:latin typeface="Open Sans" panose="020B0606030504020204" pitchFamily="34" charset="0"/>
                <a:ea typeface="Open Sans" panose="020B0606030504020204" pitchFamily="34" charset="0"/>
                <a:cs typeface="Open Sans" panose="020B0606030504020204" pitchFamily="34" charset="0"/>
              </a:rPr>
              <a:t>Address concerns regarding potential service area overlap with other health centers</a:t>
            </a:r>
            <a:endParaRPr lang="en-US" sz="2600" dirty="0">
              <a:latin typeface="Open Sans" panose="020B0606030504020204" pitchFamily="34" charset="0"/>
              <a:ea typeface="Open Sans" panose="020B0606030504020204" pitchFamily="34" charset="0"/>
              <a:cs typeface="Open Sans" panose="020B0606030504020204" pitchFamily="34" charset="0"/>
            </a:endParaRPr>
          </a:p>
          <a:p>
            <a:pPr>
              <a:lnSpc>
                <a:spcPct val="110000"/>
              </a:lnSpc>
            </a:pPr>
            <a:endParaRPr lang="en-US" dirty="0"/>
          </a:p>
          <a:p>
            <a:pPr marL="457200" lvl="1" indent="0">
              <a:lnSpc>
                <a:spcPct val="110000"/>
              </a:lnSpc>
              <a:buNone/>
            </a:pPr>
            <a:endParaRPr lang="en-US" sz="2400" dirty="0"/>
          </a:p>
        </p:txBody>
      </p:sp>
      <p:sp>
        <p:nvSpPr>
          <p:cNvPr id="8" name="Content Placeholder 2"/>
          <p:cNvSpPr txBox="1">
            <a:spLocks/>
          </p:cNvSpPr>
          <p:nvPr/>
        </p:nvSpPr>
        <p:spPr>
          <a:xfrm>
            <a:off x="170109" y="2955852"/>
            <a:ext cx="4954782" cy="3242930"/>
          </a:xfrm>
          <a:prstGeom prst="rect">
            <a:avLst/>
          </a:prstGeom>
        </p:spPr>
        <p:txBody>
          <a:bodyPr vert="horz">
            <a:normAutofit/>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panose="020B0604020202020204" pitchFamily="34" charset="0"/>
                <a:ea typeface="ＭＳ Ｐゴシック" charset="0"/>
                <a:cs typeface="Arial" panose="020B0604020202020204" pitchFamily="34"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ＭＳ Ｐゴシック" charset="0"/>
                <a:cs typeface="Arial" panose="020B0604020202020204" pitchFamily="34"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ＭＳ Ｐゴシック" charset="0"/>
                <a:cs typeface="Arial" panose="020B0604020202020204" pitchFamily="34"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ＭＳ Ｐゴシック"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10000"/>
              </a:lnSpc>
            </a:pPr>
            <a:endParaRPr lang="en-US" dirty="0"/>
          </a:p>
          <a:p>
            <a:pPr marL="457200" lvl="1" indent="0">
              <a:lnSpc>
                <a:spcPct val="110000"/>
              </a:lnSpc>
              <a:buFont typeface="Arial" charset="0"/>
              <a:buNone/>
            </a:pPr>
            <a:endParaRPr lang="en-US" sz="2400" dirty="0"/>
          </a:p>
        </p:txBody>
      </p:sp>
    </p:spTree>
    <p:extLst>
      <p:ext uri="{BB962C8B-B14F-4D97-AF65-F5344CB8AC3E}">
        <p14:creationId xmlns:p14="http://schemas.microsoft.com/office/powerpoint/2010/main" val="3741682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prstGeom prst="rect">
            <a:avLst/>
          </a:prstGeom>
        </p:spPr>
        <p:txBody>
          <a:bodyPr/>
          <a:lstStyle/>
          <a:p>
            <a:pPr algn="r"/>
            <a:fld id="{47E58EBC-1C10-4B79-AB5B-15534DC7F1FA}" type="slidenum">
              <a:rPr lang="en-US" smtClean="0"/>
              <a:pPr algn="r"/>
              <a:t>25</a:t>
            </a:fld>
            <a:endParaRPr lang="en-US" dirty="0"/>
          </a:p>
        </p:txBody>
      </p:sp>
      <p:sp>
        <p:nvSpPr>
          <p:cNvPr id="3" name="Content Placeholder 2"/>
          <p:cNvSpPr>
            <a:spLocks noGrp="1"/>
          </p:cNvSpPr>
          <p:nvPr>
            <p:ph type="body" sz="quarter" idx="13"/>
          </p:nvPr>
        </p:nvSpPr>
        <p:spPr>
          <a:xfrm>
            <a:off x="457200" y="1095157"/>
            <a:ext cx="8495414" cy="5241850"/>
          </a:xfrm>
        </p:spPr>
        <p:txBody>
          <a:bodyPr>
            <a:normAutofit fontScale="47500" lnSpcReduction="20000"/>
          </a:bodyPr>
          <a:lstStyle/>
          <a:p>
            <a:pPr>
              <a:lnSpc>
                <a:spcPct val="120000"/>
              </a:lnSpc>
              <a:spcBef>
                <a:spcPts val="600"/>
              </a:spcBef>
            </a:pPr>
            <a:r>
              <a:rPr lang="en-US" sz="4200" b="1" dirty="0">
                <a:latin typeface="Open Sans" panose="020B0606030504020204" pitchFamily="34" charset="0"/>
                <a:ea typeface="Open Sans" panose="020B0606030504020204" pitchFamily="34" charset="0"/>
                <a:cs typeface="Open Sans" panose="020B0606030504020204" pitchFamily="34" charset="0"/>
              </a:rPr>
              <a:t>Board Authority</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Ensure bylaws are up to date with required provisions (see PIN 2014-01 and the Site Visit Guide)</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Hold monthly meetings (no more waivers)</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Determine which policies must be Board-approved, determining method and frequency for review and update, and </a:t>
            </a:r>
            <a:r>
              <a:rPr lang="en-US" sz="3600" b="1" u="sng" dirty="0">
                <a:latin typeface="Open Sans" panose="020B0606030504020204" pitchFamily="34" charset="0"/>
                <a:ea typeface="Open Sans" panose="020B0606030504020204" pitchFamily="34" charset="0"/>
                <a:cs typeface="Open Sans" panose="020B0606030504020204" pitchFamily="34" charset="0"/>
              </a:rPr>
              <a:t>document</a:t>
            </a:r>
            <a:r>
              <a:rPr lang="en-US" sz="3600" dirty="0">
                <a:latin typeface="Open Sans" panose="020B0606030504020204" pitchFamily="34" charset="0"/>
                <a:ea typeface="Open Sans" panose="020B0606030504020204" pitchFamily="34" charset="0"/>
                <a:cs typeface="Open Sans" panose="020B0606030504020204" pitchFamily="34" charset="0"/>
              </a:rPr>
              <a:t> approval</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Provide regular training on appropriate exercise of authorities</a:t>
            </a:r>
          </a:p>
          <a:p>
            <a:pPr>
              <a:lnSpc>
                <a:spcPct val="120000"/>
              </a:lnSpc>
              <a:spcBef>
                <a:spcPts val="600"/>
              </a:spcBef>
            </a:pPr>
            <a:r>
              <a:rPr lang="en-US" sz="4200" b="1" dirty="0">
                <a:latin typeface="Open Sans" panose="020B0606030504020204" pitchFamily="34" charset="0"/>
                <a:ea typeface="Open Sans" panose="020B0606030504020204" pitchFamily="34" charset="0"/>
                <a:cs typeface="Open Sans" panose="020B0606030504020204" pitchFamily="34" charset="0"/>
              </a:rPr>
              <a:t>Board Composition</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Ensure compliance with Section 330 composition requirements:</a:t>
            </a:r>
          </a:p>
          <a:p>
            <a:pPr lvl="2">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51% consumers , demographically representative of patients served by the health center (see PIN 2014-01 definition)</a:t>
            </a:r>
          </a:p>
          <a:p>
            <a:pPr lvl="2">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No more than 50% of the non-consumer board members may derive more than 10% of their annual income from the health care industry</a:t>
            </a:r>
          </a:p>
          <a:p>
            <a:pPr lvl="1">
              <a:lnSpc>
                <a:spcPct val="120000"/>
              </a:lnSpc>
              <a:spcBef>
                <a:spcPts val="600"/>
              </a:spcBef>
            </a:pPr>
            <a:r>
              <a:rPr lang="en-US" sz="3600" dirty="0">
                <a:latin typeface="Open Sans" panose="020B0606030504020204" pitchFamily="34" charset="0"/>
                <a:ea typeface="Open Sans" panose="020B0606030504020204" pitchFamily="34" charset="0"/>
                <a:cs typeface="Open Sans" panose="020B0606030504020204" pitchFamily="34" charset="0"/>
              </a:rPr>
              <a:t>Adopt recruitment and selection procedures in order to maintain a Board with at least 9, but no more than 25 members</a:t>
            </a:r>
          </a:p>
        </p:txBody>
      </p:sp>
      <p:sp>
        <p:nvSpPr>
          <p:cNvPr id="6" name="Title 1"/>
          <p:cNvSpPr>
            <a:spLocks noGrp="1"/>
          </p:cNvSpPr>
          <p:nvPr>
            <p:ph type="title"/>
          </p:nvPr>
        </p:nvSpPr>
        <p:spPr>
          <a:xfrm>
            <a:off x="457200" y="172529"/>
            <a:ext cx="8229600" cy="69874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section 330 High Risk Areas</a:t>
            </a:r>
          </a:p>
        </p:txBody>
      </p:sp>
    </p:spTree>
    <p:extLst>
      <p:ext uri="{BB962C8B-B14F-4D97-AF65-F5344CB8AC3E}">
        <p14:creationId xmlns:p14="http://schemas.microsoft.com/office/powerpoint/2010/main" val="3935659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26</a:t>
            </a:fld>
            <a:endParaRPr lang="en-US"/>
          </a:p>
        </p:txBody>
      </p:sp>
      <p:sp>
        <p:nvSpPr>
          <p:cNvPr id="4" name="Text Placeholder 3"/>
          <p:cNvSpPr>
            <a:spLocks noGrp="1"/>
          </p:cNvSpPr>
          <p:nvPr>
            <p:ph type="body" sz="quarter" idx="13"/>
          </p:nvPr>
        </p:nvSpPr>
        <p:spPr>
          <a:xfrm>
            <a:off x="276224" y="1104900"/>
            <a:ext cx="8658225" cy="5086349"/>
          </a:xfrm>
        </p:spPr>
        <p:txBody>
          <a:bodyPr>
            <a:normAutofit fontScale="77500" lnSpcReduction="20000"/>
          </a:bodyPr>
          <a:lstStyle/>
          <a:p>
            <a:pPr marL="346075" indent="-346075">
              <a:lnSpc>
                <a:spcPct val="120000"/>
              </a:lnSpc>
              <a:spcBef>
                <a:spcPts val="300"/>
              </a:spcBef>
              <a:defRPr/>
            </a:pPr>
            <a:r>
              <a:rPr lang="en-US" sz="3600" b="1" dirty="0">
                <a:latin typeface="Open Sans" panose="020B0606030504020204" pitchFamily="34" charset="0"/>
                <a:ea typeface="Open Sans" panose="020B0606030504020204" pitchFamily="34" charset="0"/>
                <a:cs typeface="Open Sans" panose="020B0606030504020204" pitchFamily="34" charset="0"/>
              </a:rPr>
              <a:t>Conflict of Interest Policy (or “Standards of Conduct”)</a:t>
            </a:r>
          </a:p>
          <a:p>
            <a:pPr marL="746125" lvl="1" indent="-346075">
              <a:lnSpc>
                <a:spcPct val="120000"/>
              </a:lnSpc>
              <a:spcBef>
                <a:spcPts val="300"/>
              </a:spcBef>
              <a:defRPr/>
            </a:pPr>
            <a:r>
              <a:rPr lang="en-US" sz="3400" dirty="0">
                <a:latin typeface="Open Sans" panose="020B0606030504020204" pitchFamily="34" charset="0"/>
                <a:ea typeface="Open Sans" panose="020B0606030504020204" pitchFamily="34" charset="0"/>
                <a:cs typeface="Open Sans" panose="020B0606030504020204" pitchFamily="34" charset="0"/>
              </a:rPr>
              <a:t>Adopt policies that define “conflict of interest”</a:t>
            </a:r>
          </a:p>
          <a:p>
            <a:pPr marL="746125" lvl="1" indent="-346075">
              <a:lnSpc>
                <a:spcPct val="120000"/>
              </a:lnSpc>
              <a:spcBef>
                <a:spcPts val="300"/>
              </a:spcBef>
              <a:defRPr/>
            </a:pPr>
            <a:r>
              <a:rPr lang="en-US" sz="3400" dirty="0">
                <a:latin typeface="Open Sans" panose="020B0606030504020204" pitchFamily="34" charset="0"/>
                <a:ea typeface="Open Sans" panose="020B0606030504020204" pitchFamily="34" charset="0"/>
                <a:cs typeface="Open Sans" panose="020B0606030504020204" pitchFamily="34" charset="0"/>
              </a:rPr>
              <a:t>Establish prohibitions regarding: gifts and gratuities, nepotism, and bribery</a:t>
            </a:r>
          </a:p>
          <a:p>
            <a:pPr marL="746125" lvl="1" indent="-346075">
              <a:lnSpc>
                <a:spcPct val="120000"/>
              </a:lnSpc>
              <a:spcBef>
                <a:spcPts val="300"/>
              </a:spcBef>
              <a:defRPr/>
            </a:pPr>
            <a:r>
              <a:rPr lang="en-US" sz="3400" dirty="0">
                <a:latin typeface="Open Sans" panose="020B0606030504020204" pitchFamily="34" charset="0"/>
                <a:ea typeface="Open Sans" panose="020B0606030504020204" pitchFamily="34" charset="0"/>
                <a:cs typeface="Open Sans" panose="020B0606030504020204" pitchFamily="34" charset="0"/>
              </a:rPr>
              <a:t>Establish procedures to disclose and manage potential or actual conflicts of interest and address consequences for violating the policies</a:t>
            </a:r>
          </a:p>
          <a:p>
            <a:pPr marL="746125" lvl="1" indent="-346075">
              <a:lnSpc>
                <a:spcPct val="120000"/>
              </a:lnSpc>
              <a:spcBef>
                <a:spcPts val="300"/>
              </a:spcBef>
              <a:defRPr/>
            </a:pPr>
            <a:r>
              <a:rPr lang="en-US" sz="3400" dirty="0">
                <a:latin typeface="Open Sans" panose="020B0606030504020204" pitchFamily="34" charset="0"/>
                <a:ea typeface="Open Sans" panose="020B0606030504020204" pitchFamily="34" charset="0"/>
                <a:cs typeface="Open Sans" panose="020B0606030504020204" pitchFamily="34" charset="0"/>
              </a:rPr>
              <a:t>Specifically consider the following risks:</a:t>
            </a:r>
          </a:p>
          <a:p>
            <a:pPr marL="1254125" lvl="2" indent="-339725">
              <a:lnSpc>
                <a:spcPct val="120000"/>
              </a:lnSpc>
              <a:spcBef>
                <a:spcPts val="300"/>
              </a:spcBef>
              <a:defRPr/>
            </a:pPr>
            <a:r>
              <a:rPr lang="en-US" sz="3200" dirty="0">
                <a:latin typeface="Open Sans" panose="020B0606030504020204" pitchFamily="34" charset="0"/>
                <a:ea typeface="Open Sans" panose="020B0606030504020204" pitchFamily="34" charset="0"/>
                <a:cs typeface="Open Sans" panose="020B0606030504020204" pitchFamily="34" charset="0"/>
              </a:rPr>
              <a:t>Board members or immediate family members providing services to the health center</a:t>
            </a:r>
          </a:p>
          <a:p>
            <a:pPr marL="1254125" lvl="2" indent="-339725">
              <a:lnSpc>
                <a:spcPct val="120000"/>
              </a:lnSpc>
              <a:spcBef>
                <a:spcPts val="300"/>
              </a:spcBef>
              <a:defRPr/>
            </a:pPr>
            <a:r>
              <a:rPr lang="en-US" sz="3200" dirty="0">
                <a:latin typeface="Open Sans" panose="020B0606030504020204" pitchFamily="34" charset="0"/>
                <a:ea typeface="Open Sans" panose="020B0606030504020204" pitchFamily="34" charset="0"/>
                <a:cs typeface="Open Sans" panose="020B0606030504020204" pitchFamily="34" charset="0"/>
              </a:rPr>
              <a:t>Confidentiality</a:t>
            </a:r>
          </a:p>
          <a:p>
            <a:pPr marL="0" indent="0">
              <a:buNone/>
            </a:pPr>
            <a:endParaRPr lang="en-US" sz="2600" dirty="0"/>
          </a:p>
          <a:p>
            <a:endParaRPr lang="en-US" dirty="0"/>
          </a:p>
        </p:txBody>
      </p:sp>
      <p:sp>
        <p:nvSpPr>
          <p:cNvPr id="6" name="Title 1"/>
          <p:cNvSpPr>
            <a:spLocks noGrp="1"/>
          </p:cNvSpPr>
          <p:nvPr>
            <p:ph type="title"/>
          </p:nvPr>
        </p:nvSpPr>
        <p:spPr>
          <a:xfrm>
            <a:off x="457200" y="172529"/>
            <a:ext cx="8229600" cy="69874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section 330 High Risk Areas</a:t>
            </a:r>
          </a:p>
        </p:txBody>
      </p:sp>
    </p:spTree>
    <p:extLst>
      <p:ext uri="{BB962C8B-B14F-4D97-AF65-F5344CB8AC3E}">
        <p14:creationId xmlns:p14="http://schemas.microsoft.com/office/powerpoint/2010/main" val="1959666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27</a:t>
            </a:fld>
            <a:endParaRPr lang="en-US" dirty="0"/>
          </a:p>
        </p:txBody>
      </p:sp>
      <p:sp>
        <p:nvSpPr>
          <p:cNvPr id="5" name="Text Placeholder 4"/>
          <p:cNvSpPr>
            <a:spLocks noGrp="1"/>
          </p:cNvSpPr>
          <p:nvPr>
            <p:ph type="body" sz="quarter" idx="13"/>
          </p:nvPr>
        </p:nvSpPr>
        <p:spPr>
          <a:xfrm>
            <a:off x="457200" y="1158952"/>
            <a:ext cx="8495414" cy="5061095"/>
          </a:xfrm>
        </p:spPr>
        <p:txBody>
          <a:bodyPr>
            <a:normAutofit fontScale="55000" lnSpcReduction="20000"/>
          </a:bodyPr>
          <a:lstStyle/>
          <a:p>
            <a:pPr>
              <a:lnSpc>
                <a:spcPct val="120000"/>
              </a:lnSpc>
              <a:spcBef>
                <a:spcPts val="300"/>
              </a:spcBef>
            </a:pPr>
            <a:r>
              <a:rPr lang="en-US" sz="3800" b="1" dirty="0">
                <a:latin typeface="Open Sans" panose="020B0606030504020204" pitchFamily="34" charset="0"/>
                <a:ea typeface="Open Sans" panose="020B0606030504020204" pitchFamily="34" charset="0"/>
                <a:cs typeface="Open Sans" panose="020B0606030504020204" pitchFamily="34" charset="0"/>
              </a:rPr>
              <a:t>CEO compensation packages &amp; wage and benefit scales for other personnel:</a:t>
            </a:r>
          </a:p>
          <a:p>
            <a:pPr lvl="1">
              <a:lnSpc>
                <a:spcPct val="120000"/>
              </a:lnSpc>
              <a:spcBef>
                <a:spcPts val="300"/>
              </a:spcBef>
            </a:pPr>
            <a:r>
              <a:rPr lang="en-US" sz="3400" dirty="0">
                <a:latin typeface="Open Sans" panose="020B0606030504020204" pitchFamily="34" charset="0"/>
                <a:ea typeface="Open Sans" panose="020B0606030504020204" pitchFamily="34" charset="0"/>
                <a:cs typeface="Open Sans" panose="020B0606030504020204" pitchFamily="34" charset="0"/>
              </a:rPr>
              <a:t>Health centers may pay </a:t>
            </a:r>
            <a:r>
              <a:rPr lang="en-US" sz="3400" u="sng" dirty="0">
                <a:latin typeface="Open Sans" panose="020B0606030504020204" pitchFamily="34" charset="0"/>
                <a:ea typeface="Open Sans" panose="020B0606030504020204" pitchFamily="34" charset="0"/>
                <a:cs typeface="Open Sans" panose="020B0606030504020204" pitchFamily="34" charset="0"/>
              </a:rPr>
              <a:t>reasonable</a:t>
            </a:r>
            <a:r>
              <a:rPr lang="en-US" sz="3400" dirty="0">
                <a:latin typeface="Open Sans" panose="020B0606030504020204" pitchFamily="34" charset="0"/>
                <a:ea typeface="Open Sans" panose="020B0606030504020204" pitchFamily="34" charset="0"/>
                <a:cs typeface="Open Sans" panose="020B0606030504020204" pitchFamily="34" charset="0"/>
              </a:rPr>
              <a:t> compensation </a:t>
            </a:r>
          </a:p>
          <a:p>
            <a:pPr lvl="1">
              <a:lnSpc>
                <a:spcPct val="120000"/>
              </a:lnSpc>
              <a:spcBef>
                <a:spcPts val="300"/>
              </a:spcBef>
            </a:pPr>
            <a:r>
              <a:rPr lang="en-US" sz="3400" dirty="0">
                <a:latin typeface="Open Sans" panose="020B0606030504020204" pitchFamily="34" charset="0"/>
                <a:ea typeface="Open Sans" panose="020B0606030504020204" pitchFamily="34" charset="0"/>
                <a:cs typeface="Open Sans" panose="020B0606030504020204" pitchFamily="34" charset="0"/>
              </a:rPr>
              <a:t>Comply with IRS requirements and the grant-related cost principles, as well as the grant funds salary cap</a:t>
            </a:r>
          </a:p>
          <a:p>
            <a:pPr marL="1249363" lvl="2" indent="-346075">
              <a:lnSpc>
                <a:spcPct val="120000"/>
              </a:lnSpc>
              <a:spcBef>
                <a:spcPts val="300"/>
              </a:spcBef>
            </a:pPr>
            <a:r>
              <a:rPr lang="en-US" sz="3200" dirty="0">
                <a:latin typeface="Open Sans" panose="020B0606030504020204" pitchFamily="34" charset="0"/>
                <a:ea typeface="Open Sans" panose="020B0606030504020204" pitchFamily="34" charset="0"/>
                <a:cs typeface="Open Sans" panose="020B0606030504020204" pitchFamily="34" charset="0"/>
              </a:rPr>
              <a:t>Documentation of comparability</a:t>
            </a:r>
          </a:p>
          <a:p>
            <a:pPr marL="1249363" lvl="2" indent="-346075">
              <a:lnSpc>
                <a:spcPct val="120000"/>
              </a:lnSpc>
              <a:spcBef>
                <a:spcPts val="300"/>
              </a:spcBef>
            </a:pPr>
            <a:r>
              <a:rPr lang="en-US" sz="3200" dirty="0">
                <a:latin typeface="Open Sans" panose="020B0606030504020204" pitchFamily="34" charset="0"/>
                <a:ea typeface="Open Sans" panose="020B0606030504020204" pitchFamily="34" charset="0"/>
                <a:cs typeface="Open Sans" panose="020B0606030504020204" pitchFamily="34" charset="0"/>
              </a:rPr>
              <a:t>Include all compensation, including fringe benefits, incentives, </a:t>
            </a:r>
            <a:r>
              <a:rPr lang="en-US" sz="3200" i="1" dirty="0">
                <a:latin typeface="Open Sans" panose="020B0606030504020204" pitchFamily="34" charset="0"/>
                <a:ea typeface="Open Sans" panose="020B0606030504020204" pitchFamily="34" charset="0"/>
                <a:cs typeface="Open Sans" panose="020B0606030504020204" pitchFamily="34" charset="0"/>
              </a:rPr>
              <a:t>etc.</a:t>
            </a:r>
            <a:endParaRPr lang="en-US" sz="3200" dirty="0">
              <a:latin typeface="Open Sans" panose="020B0606030504020204" pitchFamily="34" charset="0"/>
              <a:ea typeface="Open Sans" panose="020B0606030504020204" pitchFamily="34" charset="0"/>
              <a:cs typeface="Open Sans" panose="020B0606030504020204" pitchFamily="34" charset="0"/>
            </a:endParaRPr>
          </a:p>
          <a:p>
            <a:pPr marL="1249363" lvl="2" indent="-346075">
              <a:lnSpc>
                <a:spcPct val="120000"/>
              </a:lnSpc>
              <a:spcBef>
                <a:spcPts val="300"/>
              </a:spcBef>
            </a:pPr>
            <a:r>
              <a:rPr lang="en-US" sz="3200" dirty="0">
                <a:latin typeface="Open Sans" panose="020B0606030504020204" pitchFamily="34" charset="0"/>
                <a:ea typeface="Open Sans" panose="020B0606030504020204" pitchFamily="34" charset="0"/>
                <a:cs typeface="Open Sans" panose="020B0606030504020204" pitchFamily="34" charset="0"/>
              </a:rPr>
              <a:t>No conflicts of interest</a:t>
            </a:r>
          </a:p>
          <a:p>
            <a:pPr lvl="1">
              <a:lnSpc>
                <a:spcPct val="120000"/>
              </a:lnSpc>
              <a:spcBef>
                <a:spcPts val="300"/>
              </a:spcBef>
            </a:pPr>
            <a:r>
              <a:rPr lang="en-US" sz="3400" dirty="0">
                <a:latin typeface="Open Sans" panose="020B0606030504020204" pitchFamily="34" charset="0"/>
                <a:ea typeface="Open Sans" panose="020B0606030504020204" pitchFamily="34" charset="0"/>
                <a:cs typeface="Open Sans" panose="020B0606030504020204" pitchFamily="34" charset="0"/>
              </a:rPr>
              <a:t>Remember, </a:t>
            </a:r>
            <a:r>
              <a:rPr lang="en-US" sz="3400" u="sng" dirty="0">
                <a:latin typeface="Open Sans" panose="020B0606030504020204" pitchFamily="34" charset="0"/>
                <a:ea typeface="Open Sans" panose="020B0606030504020204" pitchFamily="34" charset="0"/>
                <a:cs typeface="Open Sans" panose="020B0606030504020204" pitchFamily="34" charset="0"/>
              </a:rPr>
              <a:t>ALL</a:t>
            </a:r>
            <a:r>
              <a:rPr lang="en-US" sz="3400" dirty="0">
                <a:latin typeface="Open Sans" panose="020B0606030504020204" pitchFamily="34" charset="0"/>
                <a:ea typeface="Open Sans" panose="020B0606030504020204" pitchFamily="34" charset="0"/>
                <a:cs typeface="Open Sans" panose="020B0606030504020204" pitchFamily="34" charset="0"/>
              </a:rPr>
              <a:t> compensation must be considered, including: fringe benefits, insurance, car allowances, incentives, </a:t>
            </a:r>
            <a:r>
              <a:rPr lang="en-US" sz="3400" i="1" dirty="0">
                <a:latin typeface="Open Sans" panose="020B0606030504020204" pitchFamily="34" charset="0"/>
                <a:ea typeface="Open Sans" panose="020B0606030504020204" pitchFamily="34" charset="0"/>
                <a:cs typeface="Open Sans" panose="020B0606030504020204" pitchFamily="34" charset="0"/>
              </a:rPr>
              <a:t>etc.</a:t>
            </a:r>
          </a:p>
          <a:p>
            <a:pPr>
              <a:lnSpc>
                <a:spcPct val="120000"/>
              </a:lnSpc>
              <a:spcBef>
                <a:spcPts val="600"/>
              </a:spcBef>
            </a:pPr>
            <a:r>
              <a:rPr lang="en-US" altLang="en-US" sz="3800" b="1" dirty="0">
                <a:latin typeface="Open Sans" panose="020B0606030504020204" pitchFamily="34" charset="0"/>
                <a:ea typeface="Open Sans" panose="020B0606030504020204" pitchFamily="34" charset="0"/>
                <a:cs typeface="Open Sans" panose="020B0606030504020204" pitchFamily="34" charset="0"/>
              </a:rPr>
              <a:t>Whistleblower/Qui Tam Lawsuits (Federal Civil False Claims Act)</a:t>
            </a:r>
          </a:p>
          <a:p>
            <a:pPr lvl="1">
              <a:lnSpc>
                <a:spcPct val="120000"/>
              </a:lnSpc>
              <a:spcBef>
                <a:spcPts val="600"/>
              </a:spcBef>
            </a:pPr>
            <a:r>
              <a:rPr lang="en-US" altLang="en-US" sz="3400" dirty="0">
                <a:latin typeface="Open Sans" panose="020B0606030504020204" pitchFamily="34" charset="0"/>
                <a:ea typeface="Open Sans" panose="020B0606030504020204" pitchFamily="34" charset="0"/>
                <a:cs typeface="Open Sans" panose="020B0606030504020204" pitchFamily="34" charset="0"/>
              </a:rPr>
              <a:t>If government does not intervene, if relator proceeds on his or her own and is successful, relator receives 25-30% of proceeds</a:t>
            </a:r>
          </a:p>
          <a:p>
            <a:pPr lvl="1">
              <a:lnSpc>
                <a:spcPct val="120000"/>
              </a:lnSpc>
              <a:spcBef>
                <a:spcPts val="600"/>
              </a:spcBef>
            </a:pPr>
            <a:r>
              <a:rPr lang="en-US" altLang="en-US" sz="3400" dirty="0">
                <a:latin typeface="Open Sans" panose="020B0606030504020204" pitchFamily="34" charset="0"/>
                <a:ea typeface="Open Sans" panose="020B0606030504020204" pitchFamily="34" charset="0"/>
                <a:cs typeface="Open Sans" panose="020B0606030504020204" pitchFamily="34" charset="0"/>
              </a:rPr>
              <a:t>If government intervenes, makes litigation decisions, and is successful, relator receives 15-25% of proceeds</a:t>
            </a:r>
          </a:p>
          <a:p>
            <a:pPr lvl="1">
              <a:lnSpc>
                <a:spcPct val="120000"/>
              </a:lnSpc>
              <a:spcBef>
                <a:spcPts val="600"/>
              </a:spcBef>
            </a:pPr>
            <a:r>
              <a:rPr lang="en-US" sz="3400" dirty="0">
                <a:latin typeface="Open Sans" panose="020B0606030504020204" pitchFamily="34" charset="0"/>
                <a:ea typeface="Open Sans" panose="020B0606030504020204" pitchFamily="34" charset="0"/>
                <a:cs typeface="Open Sans" panose="020B0606030504020204" pitchFamily="34" charset="0"/>
              </a:rPr>
              <a:t>Protects employee whistleblowers from “retaliation” </a:t>
            </a:r>
            <a:endParaRPr lang="en-US" sz="3800" i="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20000"/>
              </a:lnSpc>
              <a:spcBef>
                <a:spcPts val="300"/>
              </a:spcBef>
              <a:buNone/>
            </a:pPr>
            <a:endParaRPr lang="en-US" sz="38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7" name="Title 1"/>
          <p:cNvSpPr>
            <a:spLocks noGrp="1"/>
          </p:cNvSpPr>
          <p:nvPr>
            <p:ph type="title"/>
          </p:nvPr>
        </p:nvSpPr>
        <p:spPr>
          <a:xfrm>
            <a:off x="457200" y="172529"/>
            <a:ext cx="8229600" cy="698740"/>
          </a:xfrm>
        </p:spPr>
        <p:txBody>
          <a:bodyPr>
            <a:normAutofit/>
          </a:bodyPr>
          <a:lstStyle/>
          <a:p>
            <a:r>
              <a:rPr lang="en-US" sz="3600" dirty="0">
                <a:latin typeface="Open Sans" panose="020B0606030504020204" pitchFamily="34" charset="0"/>
                <a:ea typeface="Open Sans" panose="020B0606030504020204" pitchFamily="34" charset="0"/>
                <a:cs typeface="Open Sans" panose="020B0606030504020204" pitchFamily="34" charset="0"/>
              </a:rPr>
              <a:t>Additional High Risk Areas</a:t>
            </a:r>
          </a:p>
        </p:txBody>
      </p:sp>
    </p:spTree>
    <p:extLst>
      <p:ext uri="{BB962C8B-B14F-4D97-AF65-F5344CB8AC3E}">
        <p14:creationId xmlns:p14="http://schemas.microsoft.com/office/powerpoint/2010/main" val="3471593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28</a:t>
            </a:fld>
            <a:endParaRPr lang="en-US"/>
          </a:p>
        </p:txBody>
      </p:sp>
      <p:sp>
        <p:nvSpPr>
          <p:cNvPr id="3" name="Title 2"/>
          <p:cNvSpPr>
            <a:spLocks noGrp="1"/>
          </p:cNvSpPr>
          <p:nvPr>
            <p:ph type="title"/>
          </p:nvPr>
        </p:nvSpPr>
        <p:spPr>
          <a:xfrm>
            <a:off x="457200" y="294769"/>
            <a:ext cx="8229600" cy="549147"/>
          </a:xfrm>
        </p:spPr>
        <p:txBody>
          <a:bodyPr/>
          <a:lstStyle/>
          <a:p>
            <a:r>
              <a:rPr lang="en-US" altLang="en-US" sz="3200" dirty="0">
                <a:latin typeface="Open Sans" panose="020B0606030504020204" pitchFamily="34" charset="0"/>
                <a:ea typeface="Open Sans" panose="020B0606030504020204" pitchFamily="34" charset="0"/>
                <a:cs typeface="Open Sans" panose="020B0606030504020204" pitchFamily="34" charset="0"/>
              </a:rPr>
              <a:t>Whistleblower/Qui Tam Lawsuits</a:t>
            </a:r>
            <a:endParaRPr lang="en-US" sz="3200" dirty="0"/>
          </a:p>
        </p:txBody>
      </p:sp>
      <p:sp>
        <p:nvSpPr>
          <p:cNvPr id="4" name="Text Placeholder 3"/>
          <p:cNvSpPr>
            <a:spLocks noGrp="1"/>
          </p:cNvSpPr>
          <p:nvPr>
            <p:ph type="body" sz="quarter" idx="13"/>
          </p:nvPr>
        </p:nvSpPr>
        <p:spPr>
          <a:xfrm>
            <a:off x="457200" y="1163196"/>
            <a:ext cx="8229600" cy="5007016"/>
          </a:xfrm>
        </p:spPr>
        <p:txBody>
          <a:bodyPr>
            <a:normAutofit/>
          </a:bodyPr>
          <a:lstStyle/>
          <a:p>
            <a:pPr>
              <a:lnSpc>
                <a:spcPct val="110000"/>
              </a:lnSpc>
              <a:spcBef>
                <a:spcPts val="600"/>
              </a:spcBef>
              <a:buFont typeface="Arial" panose="020B0604020202020204" pitchFamily="34" charset="0"/>
              <a:buChar char="•"/>
            </a:pPr>
            <a:r>
              <a:rPr lang="en-US" sz="1800" dirty="0">
                <a:latin typeface="Open Sans" panose="020B0606030504020204" pitchFamily="34" charset="0"/>
                <a:ea typeface="Open Sans" panose="020B0606030504020204" pitchFamily="34" charset="0"/>
                <a:cs typeface="Open Sans" panose="020B0606030504020204" pitchFamily="34" charset="0"/>
              </a:rPr>
              <a:t>The Affordable Care Act authorized the Office of the Inspector General to impose Civil Monetary Penalties (</a:t>
            </a:r>
            <a:r>
              <a:rPr lang="en-US" sz="1800" dirty="0" err="1">
                <a:latin typeface="Open Sans" panose="020B0606030504020204" pitchFamily="34" charset="0"/>
                <a:ea typeface="Open Sans" panose="020B0606030504020204" pitchFamily="34" charset="0"/>
                <a:cs typeface="Open Sans" panose="020B0606030504020204" pitchFamily="34" charset="0"/>
              </a:rPr>
              <a:t>CMPs</a:t>
            </a:r>
            <a:r>
              <a:rPr lang="en-US" sz="1800" dirty="0">
                <a:latin typeface="Open Sans" panose="020B0606030504020204" pitchFamily="34" charset="0"/>
                <a:ea typeface="Open Sans" panose="020B0606030504020204" pitchFamily="34" charset="0"/>
                <a:cs typeface="Open Sans" panose="020B0606030504020204" pitchFamily="34" charset="0"/>
              </a:rPr>
              <a:t>) when a provider:</a:t>
            </a:r>
          </a:p>
          <a:p>
            <a:pPr lvl="1">
              <a:lnSpc>
                <a:spcPct val="110000"/>
              </a:lnSpc>
              <a:spcBef>
                <a:spcPts val="600"/>
              </a:spcBef>
            </a:pPr>
            <a:r>
              <a:rPr lang="en-US" sz="1800" dirty="0">
                <a:latin typeface="Open Sans" panose="020B0606030504020204" pitchFamily="34" charset="0"/>
                <a:ea typeface="Open Sans" panose="020B0606030504020204" pitchFamily="34" charset="0"/>
                <a:cs typeface="Open Sans" panose="020B0606030504020204" pitchFamily="34" charset="0"/>
              </a:rPr>
              <a:t>Fails to report and return an overpayment:</a:t>
            </a:r>
          </a:p>
          <a:p>
            <a:pPr lvl="2">
              <a:lnSpc>
                <a:spcPct val="110000"/>
              </a:lnSpc>
              <a:spcBef>
                <a:spcPts val="600"/>
              </a:spcBef>
              <a:defRPr/>
            </a:pPr>
            <a:r>
              <a:rPr lang="en-US" sz="1500" dirty="0">
                <a:latin typeface="Open Sans" panose="020B0606030504020204" pitchFamily="34" charset="0"/>
                <a:ea typeface="Open Sans" panose="020B0606030504020204" pitchFamily="34" charset="0"/>
                <a:cs typeface="Open Sans" panose="020B0606030504020204" pitchFamily="34" charset="0"/>
              </a:rPr>
              <a:t>The ACA made the “knowing retention of overpayment beyond the due date” (</a:t>
            </a:r>
            <a:r>
              <a:rPr lang="en-US" sz="1500" i="1" dirty="0">
                <a:latin typeface="Open Sans" panose="020B0606030504020204" pitchFamily="34" charset="0"/>
                <a:ea typeface="Open Sans" panose="020B0606030504020204" pitchFamily="34" charset="0"/>
                <a:cs typeface="Open Sans" panose="020B0606030504020204" pitchFamily="34" charset="0"/>
              </a:rPr>
              <a:t>i.e.</a:t>
            </a:r>
            <a:r>
              <a:rPr lang="en-US" sz="1500" dirty="0">
                <a:latin typeface="Open Sans" panose="020B0606030504020204" pitchFamily="34" charset="0"/>
                <a:ea typeface="Open Sans" panose="020B0606030504020204" pitchFamily="34" charset="0"/>
                <a:cs typeface="Open Sans" panose="020B0606030504020204" pitchFamily="34" charset="0"/>
              </a:rPr>
              <a:t>, 60 days from identification or when applicable cost report is due) an “obligation” under the False Claims Act</a:t>
            </a:r>
          </a:p>
          <a:p>
            <a:pPr lvl="2">
              <a:lnSpc>
                <a:spcPct val="110000"/>
              </a:lnSpc>
              <a:spcBef>
                <a:spcPts val="600"/>
              </a:spcBef>
              <a:defRPr/>
            </a:pPr>
            <a:r>
              <a:rPr lang="en-US" sz="1500" dirty="0">
                <a:latin typeface="Open Sans" panose="020B0606030504020204" pitchFamily="34" charset="0"/>
                <a:ea typeface="Open Sans" panose="020B0606030504020204" pitchFamily="34" charset="0"/>
                <a:cs typeface="Open Sans" panose="020B0606030504020204" pitchFamily="34" charset="0"/>
              </a:rPr>
              <a:t>Defines “overpayment” as funds that a person or entity receives or retains under Medicare or Medicaid to which the person or entity, after applicable reconciliation, is not entitled </a:t>
            </a:r>
          </a:p>
          <a:p>
            <a:pPr lvl="1">
              <a:lnSpc>
                <a:spcPct val="110000"/>
              </a:lnSpc>
              <a:spcBef>
                <a:spcPts val="600"/>
              </a:spcBef>
            </a:pPr>
            <a:r>
              <a:rPr lang="en-US" sz="1800" dirty="0">
                <a:latin typeface="Open Sans" panose="020B0606030504020204" pitchFamily="34" charset="0"/>
                <a:ea typeface="Open Sans" panose="020B0606030504020204" pitchFamily="34" charset="0"/>
                <a:cs typeface="Open Sans" panose="020B0606030504020204" pitchFamily="34" charset="0"/>
              </a:rPr>
              <a:t>Orders or prescribes a medical or other item or service during a period in which the provider was </a:t>
            </a:r>
            <a:r>
              <a:rPr lang="en-US" sz="1800" b="1" dirty="0">
                <a:latin typeface="Open Sans" panose="020B0606030504020204" pitchFamily="34" charset="0"/>
                <a:ea typeface="Open Sans" panose="020B0606030504020204" pitchFamily="34" charset="0"/>
                <a:cs typeface="Open Sans" panose="020B0606030504020204" pitchFamily="34" charset="0"/>
              </a:rPr>
              <a:t>excluded from a federal healthcare program</a:t>
            </a:r>
            <a:r>
              <a:rPr lang="en-US" sz="1800" dirty="0">
                <a:latin typeface="Open Sans" panose="020B0606030504020204" pitchFamily="34" charset="0"/>
                <a:ea typeface="Open Sans" panose="020B0606030504020204" pitchFamily="34" charset="0"/>
                <a:cs typeface="Open Sans" panose="020B0606030504020204" pitchFamily="34" charset="0"/>
              </a:rPr>
              <a:t>, if the provider knows or should have known that a claim for such medical or other item or service will be made</a:t>
            </a:r>
          </a:p>
          <a:p>
            <a:pPr lvl="1">
              <a:lnSpc>
                <a:spcPct val="110000"/>
              </a:lnSpc>
              <a:spcBef>
                <a:spcPts val="600"/>
              </a:spcBef>
            </a:pPr>
            <a:r>
              <a:rPr lang="en-US" sz="1800" dirty="0">
                <a:latin typeface="Open Sans" panose="020B0606030504020204" pitchFamily="34" charset="0"/>
                <a:ea typeface="Open Sans" panose="020B0606030504020204" pitchFamily="34" charset="0"/>
                <a:cs typeface="Open Sans" panose="020B0606030504020204" pitchFamily="34" charset="0"/>
              </a:rPr>
              <a:t>Knowingly makes false statements, omissions, or </a:t>
            </a:r>
            <a:r>
              <a:rPr lang="en-US" sz="1800" b="1" dirty="0">
                <a:latin typeface="Open Sans" panose="020B0606030504020204" pitchFamily="34" charset="0"/>
                <a:ea typeface="Open Sans" panose="020B0606030504020204" pitchFamily="34" charset="0"/>
                <a:cs typeface="Open Sans" panose="020B0606030504020204" pitchFamily="34" charset="0"/>
              </a:rPr>
              <a:t>misrepresentations of a material fact in any application</a:t>
            </a:r>
            <a:r>
              <a:rPr lang="en-US" sz="1800" dirty="0">
                <a:latin typeface="Open Sans" panose="020B0606030504020204" pitchFamily="34" charset="0"/>
                <a:ea typeface="Open Sans" panose="020B0606030504020204" pitchFamily="34" charset="0"/>
                <a:cs typeface="Open Sans" panose="020B0606030504020204" pitchFamily="34" charset="0"/>
              </a:rPr>
              <a:t>, bid or contract to participate or enroll in a Federal health care program</a:t>
            </a:r>
          </a:p>
          <a:p>
            <a:pPr lvl="1">
              <a:lnSpc>
                <a:spcPct val="110000"/>
              </a:lnSpc>
              <a:spcBef>
                <a:spcPts val="600"/>
              </a:spcBef>
            </a:pPr>
            <a:r>
              <a:rPr lang="en-US" sz="1800" dirty="0">
                <a:latin typeface="Open Sans" panose="020B0606030504020204" pitchFamily="34" charset="0"/>
                <a:ea typeface="Open Sans" panose="020B0606030504020204" pitchFamily="34" charset="0"/>
                <a:cs typeface="Open Sans" panose="020B0606030504020204" pitchFamily="34" charset="0"/>
              </a:rPr>
              <a:t>Fails to grant to the OIG </a:t>
            </a:r>
            <a:r>
              <a:rPr lang="en-US" sz="1800" b="1" dirty="0">
                <a:latin typeface="Open Sans" panose="020B0606030504020204" pitchFamily="34" charset="0"/>
                <a:ea typeface="Open Sans" panose="020B0606030504020204" pitchFamily="34" charset="0"/>
                <a:cs typeface="Open Sans" panose="020B0606030504020204" pitchFamily="34" charset="0"/>
              </a:rPr>
              <a:t>timely access to documents </a:t>
            </a:r>
            <a:r>
              <a:rPr lang="en-US" sz="1800" dirty="0">
                <a:latin typeface="Open Sans" panose="020B0606030504020204" pitchFamily="34" charset="0"/>
                <a:ea typeface="Open Sans" panose="020B0606030504020204" pitchFamily="34" charset="0"/>
                <a:cs typeface="Open Sans" panose="020B0606030504020204" pitchFamily="34" charset="0"/>
              </a:rPr>
              <a:t>for the purpose of audits, investigations, evaluations, or other statutory functions</a:t>
            </a:r>
          </a:p>
          <a:p>
            <a:pPr marL="0" indent="0">
              <a:lnSpc>
                <a:spcPct val="110000"/>
              </a:lnSpc>
              <a:buFont typeface="Times" pitchFamily="80" charset="0"/>
              <a:buNone/>
              <a:defRP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455377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29</a:t>
            </a:fld>
            <a:endParaRPr lang="en-US"/>
          </a:p>
        </p:txBody>
      </p:sp>
      <p:sp>
        <p:nvSpPr>
          <p:cNvPr id="2" name="Title 1"/>
          <p:cNvSpPr>
            <a:spLocks noGrp="1"/>
          </p:cNvSpPr>
          <p:nvPr>
            <p:ph type="title"/>
          </p:nvPr>
        </p:nvSpPr>
        <p:spPr>
          <a:xfrm>
            <a:off x="457200" y="46038"/>
            <a:ext cx="82296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Distinguishing between Lobbying and Political Activity</a:t>
            </a:r>
          </a:p>
        </p:txBody>
      </p:sp>
      <p:sp>
        <p:nvSpPr>
          <p:cNvPr id="3" name="Content Placeholder 2"/>
          <p:cNvSpPr>
            <a:spLocks noGrp="1"/>
          </p:cNvSpPr>
          <p:nvPr>
            <p:ph type="body" sz="quarter" idx="13"/>
          </p:nvPr>
        </p:nvSpPr>
        <p:spPr>
          <a:xfrm>
            <a:off x="457200" y="1181100"/>
            <a:ext cx="8229600" cy="5086349"/>
          </a:xfrm>
        </p:spPr>
        <p:txBody>
          <a:bodyPr>
            <a:normAutofit/>
          </a:bodyPr>
          <a:lstStyle/>
          <a:p>
            <a:pPr>
              <a:spcBef>
                <a:spcPts val="600"/>
              </a:spcBef>
            </a:pPr>
            <a:r>
              <a:rPr lang="en-US" sz="2400" b="1" dirty="0">
                <a:latin typeface="Open Sans" panose="020B0606030504020204" pitchFamily="34" charset="0"/>
                <a:ea typeface="Open Sans" panose="020B0606030504020204" pitchFamily="34" charset="0"/>
                <a:cs typeface="Open Sans" panose="020B0606030504020204" pitchFamily="34" charset="0"/>
              </a:rPr>
              <a:t>Lobbying</a:t>
            </a:r>
            <a:r>
              <a:rPr lang="en-US" sz="2400" dirty="0">
                <a:latin typeface="Open Sans" panose="020B0606030504020204" pitchFamily="34" charset="0"/>
                <a:ea typeface="Open Sans" panose="020B0606030504020204" pitchFamily="34" charset="0"/>
                <a:cs typeface="Open Sans" panose="020B0606030504020204" pitchFamily="34" charset="0"/>
              </a:rPr>
              <a:t>: written or oral communication that is an attempt to influence (for or against) specific legislation, including referenda, initiatives, or similar ballot measures </a:t>
            </a:r>
          </a:p>
          <a:p>
            <a:pPr lvl="2">
              <a:spcBef>
                <a:spcPts val="600"/>
              </a:spcBef>
            </a:pPr>
            <a:r>
              <a:rPr lang="en-US" sz="2200" dirty="0">
                <a:latin typeface="Open Sans" panose="020B0606030504020204" pitchFamily="34" charset="0"/>
                <a:ea typeface="Open Sans" panose="020B0606030504020204" pitchFamily="34" charset="0"/>
                <a:cs typeface="Open Sans" panose="020B0606030504020204" pitchFamily="34" charset="0"/>
              </a:rPr>
              <a:t>Tax law: Health centers </a:t>
            </a:r>
            <a:r>
              <a:rPr lang="en-US" sz="2200" u="sng" dirty="0">
                <a:latin typeface="Open Sans" panose="020B0606030504020204" pitchFamily="34" charset="0"/>
                <a:ea typeface="Open Sans" panose="020B0606030504020204" pitchFamily="34" charset="0"/>
                <a:cs typeface="Open Sans" panose="020B0606030504020204" pitchFamily="34" charset="0"/>
              </a:rPr>
              <a:t>may</a:t>
            </a:r>
            <a:r>
              <a:rPr lang="en-US" sz="2200" dirty="0">
                <a:latin typeface="Open Sans" panose="020B0606030504020204" pitchFamily="34" charset="0"/>
                <a:ea typeface="Open Sans" panose="020B0606030504020204" pitchFamily="34" charset="0"/>
                <a:cs typeface="Open Sans" panose="020B0606030504020204" pitchFamily="34" charset="0"/>
              </a:rPr>
              <a:t> lobby, within certain limits</a:t>
            </a:r>
          </a:p>
          <a:p>
            <a:pPr lvl="2">
              <a:spcBef>
                <a:spcPts val="600"/>
              </a:spcBef>
            </a:pPr>
            <a:r>
              <a:rPr lang="en-US" sz="2200" dirty="0">
                <a:latin typeface="Open Sans" panose="020B0606030504020204" pitchFamily="34" charset="0"/>
                <a:ea typeface="Open Sans" panose="020B0606030504020204" pitchFamily="34" charset="0"/>
                <a:cs typeface="Open Sans" panose="020B0606030504020204" pitchFamily="34" charset="0"/>
              </a:rPr>
              <a:t>Federal cost principles: federal grant funds </a:t>
            </a:r>
            <a:r>
              <a:rPr lang="en-US" sz="2200" u="sng" dirty="0">
                <a:latin typeface="Open Sans" panose="020B0606030504020204" pitchFamily="34" charset="0"/>
                <a:ea typeface="Open Sans" panose="020B0606030504020204" pitchFamily="34" charset="0"/>
                <a:cs typeface="Open Sans" panose="020B0606030504020204" pitchFamily="34" charset="0"/>
              </a:rPr>
              <a:t>may not</a:t>
            </a:r>
            <a:r>
              <a:rPr lang="en-US" sz="2200" dirty="0">
                <a:latin typeface="Open Sans" panose="020B0606030504020204" pitchFamily="34" charset="0"/>
                <a:ea typeface="Open Sans" panose="020B0606030504020204" pitchFamily="34" charset="0"/>
                <a:cs typeface="Open Sans" panose="020B0606030504020204" pitchFamily="34" charset="0"/>
              </a:rPr>
              <a:t> be used to support the cost of lobbying activities </a:t>
            </a:r>
          </a:p>
          <a:p>
            <a:pPr lvl="2">
              <a:spcBef>
                <a:spcPts val="600"/>
              </a:spcBef>
            </a:pPr>
            <a:r>
              <a:rPr lang="en-US" sz="2200" dirty="0">
                <a:latin typeface="Open Sans" panose="020B0606030504020204" pitchFamily="34" charset="0"/>
                <a:ea typeface="Open Sans" panose="020B0606030504020204" pitchFamily="34" charset="0"/>
                <a:cs typeface="Open Sans" panose="020B0606030504020204" pitchFamily="34" charset="0"/>
              </a:rPr>
              <a:t>Education is not lobbying!</a:t>
            </a:r>
          </a:p>
          <a:p>
            <a:pPr>
              <a:spcBef>
                <a:spcPts val="600"/>
              </a:spcBef>
            </a:pPr>
            <a:r>
              <a:rPr lang="en-US" sz="2400" b="1" dirty="0">
                <a:latin typeface="Open Sans" panose="020B0606030504020204" pitchFamily="34" charset="0"/>
                <a:ea typeface="Open Sans" panose="020B0606030504020204" pitchFamily="34" charset="0"/>
                <a:cs typeface="Open Sans" panose="020B0606030504020204" pitchFamily="34" charset="0"/>
              </a:rPr>
              <a:t>Political activity</a:t>
            </a:r>
            <a:r>
              <a:rPr lang="en-US" sz="2400" dirty="0">
                <a:latin typeface="Open Sans" panose="020B0606030504020204" pitchFamily="34" charset="0"/>
                <a:ea typeface="Open Sans" panose="020B0606030504020204" pitchFamily="34" charset="0"/>
                <a:cs typeface="Open Sans" panose="020B0606030504020204" pitchFamily="34" charset="0"/>
              </a:rPr>
              <a:t>: Health centers </a:t>
            </a:r>
            <a:r>
              <a:rPr lang="en-US" sz="2400" u="sng" dirty="0">
                <a:latin typeface="Open Sans" panose="020B0606030504020204" pitchFamily="34" charset="0"/>
                <a:ea typeface="Open Sans" panose="020B0606030504020204" pitchFamily="34" charset="0"/>
                <a:cs typeface="Open Sans" panose="020B0606030504020204" pitchFamily="34" charset="0"/>
              </a:rPr>
              <a:t>may not</a:t>
            </a:r>
            <a:r>
              <a:rPr lang="en-US" sz="2400" dirty="0">
                <a:latin typeface="Open Sans" panose="020B0606030504020204" pitchFamily="34" charset="0"/>
                <a:ea typeface="Open Sans" panose="020B0606030504020204" pitchFamily="34" charset="0"/>
                <a:cs typeface="Open Sans" panose="020B0606030504020204" pitchFamily="34" charset="0"/>
              </a:rPr>
              <a:t> intervene in any election for public office or attempt to influence the outcome of any federal, state or local election</a:t>
            </a:r>
          </a:p>
          <a:p>
            <a:pPr lvl="2">
              <a:spcBef>
                <a:spcPts val="600"/>
              </a:spcBef>
            </a:pPr>
            <a:r>
              <a:rPr lang="en-US" sz="2200" dirty="0">
                <a:latin typeface="Open Sans" panose="020B0606030504020204" pitchFamily="34" charset="0"/>
                <a:ea typeface="Open Sans" panose="020B0606030504020204" pitchFamily="34" charset="0"/>
                <a:cs typeface="Open Sans" panose="020B0606030504020204" pitchFamily="34" charset="0"/>
              </a:rPr>
              <a:t>Board members can support or oppose candidates and engage in political process as </a:t>
            </a:r>
            <a:r>
              <a:rPr lang="en-US" sz="2200" u="sng" dirty="0">
                <a:latin typeface="Open Sans" panose="020B0606030504020204" pitchFamily="34" charset="0"/>
                <a:ea typeface="Open Sans" panose="020B0606030504020204" pitchFamily="34" charset="0"/>
                <a:cs typeface="Open Sans" panose="020B0606030504020204" pitchFamily="34" charset="0"/>
              </a:rPr>
              <a:t>individuals</a:t>
            </a:r>
            <a:r>
              <a:rPr lang="en-US" sz="2200" dirty="0">
                <a:latin typeface="Open Sans" panose="020B0606030504020204" pitchFamily="34" charset="0"/>
                <a:ea typeface="Open Sans" panose="020B0606030504020204" pitchFamily="34" charset="0"/>
                <a:cs typeface="Open Sans" panose="020B0606030504020204" pitchFamily="34" charset="0"/>
              </a:rPr>
              <a:t>, </a:t>
            </a:r>
            <a:r>
              <a:rPr lang="en-US" sz="2200" b="1" dirty="0">
                <a:latin typeface="Open Sans" panose="020B0606030504020204" pitchFamily="34" charset="0"/>
                <a:ea typeface="Open Sans" panose="020B0606030504020204" pitchFamily="34" charset="0"/>
                <a:cs typeface="Open Sans" panose="020B0606030504020204" pitchFamily="34" charset="0"/>
              </a:rPr>
              <a:t>PROVIDED THAT</a:t>
            </a:r>
            <a:r>
              <a:rPr lang="en-US" sz="2200" dirty="0">
                <a:latin typeface="Open Sans" panose="020B0606030504020204" pitchFamily="34" charset="0"/>
                <a:ea typeface="Open Sans" panose="020B0606030504020204" pitchFamily="34" charset="0"/>
                <a:cs typeface="Open Sans" panose="020B0606030504020204" pitchFamily="34" charset="0"/>
              </a:rPr>
              <a:t> they do not act on behalf of the health center or use any health center resources</a:t>
            </a:r>
          </a:p>
          <a:p>
            <a:endParaRPr lang="en-US" dirty="0"/>
          </a:p>
        </p:txBody>
      </p:sp>
    </p:spTree>
    <p:extLst>
      <p:ext uri="{BB962C8B-B14F-4D97-AF65-F5344CB8AC3E}">
        <p14:creationId xmlns:p14="http://schemas.microsoft.com/office/powerpoint/2010/main" val="163299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3</a:t>
            </a:fld>
            <a:endParaRPr lang="en-US" dirty="0"/>
          </a:p>
        </p:txBody>
      </p:sp>
      <p:sp>
        <p:nvSpPr>
          <p:cNvPr id="7" name="Text Placeholder 6"/>
          <p:cNvSpPr>
            <a:spLocks noGrp="1"/>
          </p:cNvSpPr>
          <p:nvPr>
            <p:ph type="body" sz="quarter" idx="13"/>
          </p:nvPr>
        </p:nvSpPr>
        <p:spPr>
          <a:xfrm>
            <a:off x="604838" y="1339849"/>
            <a:ext cx="8081962" cy="1870075"/>
          </a:xfrm>
        </p:spPr>
        <p: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I. Agency Updates</a:t>
            </a:r>
          </a:p>
        </p:txBody>
      </p:sp>
      <p:sp>
        <p:nvSpPr>
          <p:cNvPr id="6" name="Text Placeholder 5"/>
          <p:cNvSpPr>
            <a:spLocks noGrp="1"/>
          </p:cNvSpPr>
          <p:nvPr>
            <p:ph type="body" sz="quarter" idx="14"/>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The Latest on Enforcement Activities</a:t>
            </a:r>
          </a:p>
        </p:txBody>
      </p:sp>
    </p:spTree>
    <p:extLst>
      <p:ext uri="{BB962C8B-B14F-4D97-AF65-F5344CB8AC3E}">
        <p14:creationId xmlns:p14="http://schemas.microsoft.com/office/powerpoint/2010/main" val="3989303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5C72CC9F-FBD6-48FA-81B1-33B5F34468CB}" type="slidenum">
              <a:rPr lang="en-US" smtClean="0"/>
              <a:pPr>
                <a:defRPr/>
              </a:pPr>
              <a:t>30</a:t>
            </a:fld>
            <a:endParaRPr lang="en-US"/>
          </a:p>
        </p:txBody>
      </p:sp>
      <p:sp>
        <p:nvSpPr>
          <p:cNvPr id="5" name="Text Placeholder 4"/>
          <p:cNvSpPr>
            <a:spLocks noGrp="1"/>
          </p:cNvSpPr>
          <p:nvPr>
            <p:ph type="body" sz="quarter" idx="13"/>
          </p:nvPr>
        </p:nvSpPr>
        <p:spPr>
          <a:xfrm>
            <a:off x="604838" y="1339849"/>
            <a:ext cx="8081962" cy="3260725"/>
          </a:xfrm>
        </p:spPr>
        <p:txBody>
          <a:bodyPr/>
          <a:lstStyle/>
          <a:p>
            <a:r>
              <a:rPr lang="en-US" sz="4800" dirty="0"/>
              <a:t>IV. </a:t>
            </a:r>
            <a:r>
              <a:rPr lang="en-US" sz="4800" b="1" dirty="0">
                <a:latin typeface="Open Sans" panose="020B0606030504020204" pitchFamily="34" charset="0"/>
                <a:ea typeface="Open Sans" panose="020B0606030504020204" pitchFamily="34" charset="0"/>
                <a:cs typeface="Open Sans" panose="020B0606030504020204" pitchFamily="34" charset="0"/>
              </a:rPr>
              <a:t>Addressing Risks Through the Health Center’s Corporate Compliance Program </a:t>
            </a:r>
          </a:p>
        </p:txBody>
      </p:sp>
    </p:spTree>
    <p:extLst>
      <p:ext uri="{BB962C8B-B14F-4D97-AF65-F5344CB8AC3E}">
        <p14:creationId xmlns:p14="http://schemas.microsoft.com/office/powerpoint/2010/main" val="2506016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31</a:t>
            </a:fld>
            <a:endParaRPr lang="en-US"/>
          </a:p>
        </p:txBody>
      </p:sp>
      <p:sp>
        <p:nvSpPr>
          <p:cNvPr id="5" name="Title 4"/>
          <p:cNvSpPr>
            <a:spLocks noGrp="1"/>
          </p:cNvSpPr>
          <p:nvPr>
            <p:ph type="title"/>
          </p:nvPr>
        </p:nvSpPr>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Mandatory Compliance Programs</a:t>
            </a:r>
          </a:p>
        </p:txBody>
      </p:sp>
      <p:sp>
        <p:nvSpPr>
          <p:cNvPr id="3" name="Content Placeholder 2"/>
          <p:cNvSpPr>
            <a:spLocks noGrp="1"/>
          </p:cNvSpPr>
          <p:nvPr>
            <p:ph type="body" sz="quarter" idx="13"/>
          </p:nvPr>
        </p:nvSpPr>
        <p:spPr>
          <a:xfrm>
            <a:off x="457200" y="1263649"/>
            <a:ext cx="8229600" cy="4937125"/>
          </a:xfrm>
        </p:spPr>
        <p:txBody>
          <a:bodyPr>
            <a:normAutofit lnSpcReduction="10000"/>
          </a:bodyPr>
          <a:lstStyle/>
          <a:p>
            <a:pPr>
              <a:lnSpc>
                <a:spcPct val="120000"/>
              </a:lnSpc>
              <a:spcBef>
                <a:spcPts val="600"/>
              </a:spcBef>
            </a:pPr>
            <a:r>
              <a:rPr lang="en-US" sz="3000" u="sng" dirty="0">
                <a:latin typeface="Open Sans" panose="020B0606030504020204" pitchFamily="34" charset="0"/>
                <a:ea typeface="Open Sans" panose="020B0606030504020204" pitchFamily="34" charset="0"/>
                <a:cs typeface="Open Sans" panose="020B0606030504020204" pitchFamily="34" charset="0"/>
              </a:rPr>
              <a:t>Caremark</a:t>
            </a:r>
            <a:r>
              <a:rPr lang="en-US" sz="3000" dirty="0">
                <a:latin typeface="Open Sans" panose="020B0606030504020204" pitchFamily="34" charset="0"/>
                <a:ea typeface="Open Sans" panose="020B0606030504020204" pitchFamily="34" charset="0"/>
                <a:cs typeface="Open Sans" panose="020B0606030504020204" pitchFamily="34" charset="0"/>
              </a:rPr>
              <a:t> Decision: </a:t>
            </a:r>
          </a:p>
          <a:p>
            <a:pPr lvl="1">
              <a:lnSpc>
                <a:spcPct val="120000"/>
              </a:lnSpc>
              <a:spcBef>
                <a:spcPts val="600"/>
              </a:spcBef>
            </a:pPr>
            <a:r>
              <a:rPr lang="en-US" dirty="0">
                <a:latin typeface="Open Sans" panose="020B0606030504020204" pitchFamily="34" charset="0"/>
                <a:ea typeface="Open Sans" panose="020B0606030504020204" pitchFamily="34" charset="0"/>
                <a:cs typeface="Open Sans" panose="020B0606030504020204" pitchFamily="34" charset="0"/>
              </a:rPr>
              <a:t>Delaware Court held that a Board’s failure to adopt a compliance program may constitute a breach of fiduciary duties</a:t>
            </a:r>
          </a:p>
          <a:p>
            <a:pPr>
              <a:lnSpc>
                <a:spcPct val="120000"/>
              </a:lnSpc>
              <a:spcBef>
                <a:spcPts val="600"/>
              </a:spcBef>
            </a:pPr>
            <a:r>
              <a:rPr lang="en-US" sz="3000" dirty="0">
                <a:latin typeface="Open Sans" panose="020B0606030504020204" pitchFamily="34" charset="0"/>
                <a:ea typeface="Open Sans" panose="020B0606030504020204" pitchFamily="34" charset="0"/>
                <a:cs typeface="Open Sans" panose="020B0606030504020204" pitchFamily="34" charset="0"/>
              </a:rPr>
              <a:t>Section 330 implementing regulations require a health center’s Board of Directors to ensure that the health center is operated in compliance with applicable Federal, State and local laws and regulations  (42 </a:t>
            </a:r>
            <a:r>
              <a:rPr lang="en-US" sz="3000" dirty="0" err="1">
                <a:latin typeface="Open Sans" panose="020B0606030504020204" pitchFamily="34" charset="0"/>
                <a:ea typeface="Open Sans" panose="020B0606030504020204" pitchFamily="34" charset="0"/>
                <a:cs typeface="Open Sans" panose="020B0606030504020204" pitchFamily="34" charset="0"/>
              </a:rPr>
              <a:t>C.F.R</a:t>
            </a:r>
            <a:r>
              <a:rPr lang="en-US" sz="3000" dirty="0">
                <a:latin typeface="Open Sans" panose="020B0606030504020204" pitchFamily="34" charset="0"/>
                <a:ea typeface="Open Sans" panose="020B0606030504020204" pitchFamily="34" charset="0"/>
                <a:cs typeface="Open Sans" panose="020B0606030504020204" pitchFamily="34" charset="0"/>
              </a:rPr>
              <a:t>. § 51c.304(d)(3)(v))</a:t>
            </a:r>
          </a:p>
          <a:p>
            <a:endParaRPr lang="en-US" dirty="0"/>
          </a:p>
        </p:txBody>
      </p:sp>
    </p:spTree>
    <p:extLst>
      <p:ext uri="{BB962C8B-B14F-4D97-AF65-F5344CB8AC3E}">
        <p14:creationId xmlns:p14="http://schemas.microsoft.com/office/powerpoint/2010/main" val="2164877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32</a:t>
            </a:fld>
            <a:endParaRPr lang="en-US"/>
          </a:p>
        </p:txBody>
      </p:sp>
      <p:sp>
        <p:nvSpPr>
          <p:cNvPr id="3" name="Title 2"/>
          <p:cNvSpPr>
            <a:spLocks noGrp="1"/>
          </p:cNvSpPr>
          <p:nvPr>
            <p:ph type="title"/>
          </p:nvPr>
        </p:nvSpPr>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Compliance PROGRAM Goals</a:t>
            </a:r>
          </a:p>
        </p:txBody>
      </p:sp>
      <p:sp>
        <p:nvSpPr>
          <p:cNvPr id="4" name="Text Placeholder 3"/>
          <p:cNvSpPr>
            <a:spLocks noGrp="1"/>
          </p:cNvSpPr>
          <p:nvPr>
            <p:ph type="body" sz="quarter" idx="13"/>
          </p:nvPr>
        </p:nvSpPr>
        <p:spPr>
          <a:xfrm>
            <a:off x="457200" y="1143000"/>
            <a:ext cx="8229600" cy="4981575"/>
          </a:xfrm>
        </p:spPr>
        <p:txBody>
          <a:bodyPr>
            <a:normAutofit/>
          </a:bodyPr>
          <a:lstStyle/>
          <a:p>
            <a:pPr>
              <a:spcBef>
                <a:spcPts val="1200"/>
              </a:spcBef>
            </a:pPr>
            <a:r>
              <a:rPr lang="en-US" dirty="0">
                <a:latin typeface="Open Sans" panose="020B0606030504020204" pitchFamily="34" charset="0"/>
                <a:ea typeface="Open Sans" panose="020B0606030504020204" pitchFamily="34" charset="0"/>
                <a:cs typeface="Open Sans" panose="020B0606030504020204" pitchFamily="34" charset="0"/>
              </a:rPr>
              <a:t>A Compliance Program can help to achieve the following goals:</a:t>
            </a:r>
          </a:p>
          <a:p>
            <a:pPr lvl="1">
              <a:spcBef>
                <a:spcPts val="1200"/>
              </a:spcBef>
            </a:pPr>
            <a:r>
              <a:rPr lang="en-US" dirty="0">
                <a:latin typeface="Open Sans" panose="020B0606030504020204" pitchFamily="34" charset="0"/>
                <a:ea typeface="Open Sans" panose="020B0606030504020204" pitchFamily="34" charset="0"/>
                <a:cs typeface="Open Sans" panose="020B0606030504020204" pitchFamily="34" charset="0"/>
              </a:rPr>
              <a:t>Improves quality, efficiency, effectiveness of health care services and operational activities, while reducing costs</a:t>
            </a:r>
          </a:p>
          <a:p>
            <a:pPr lvl="1">
              <a:spcBef>
                <a:spcPts val="1200"/>
              </a:spcBef>
            </a:pPr>
            <a:r>
              <a:rPr lang="en-US" dirty="0">
                <a:latin typeface="Open Sans" panose="020B0606030504020204" pitchFamily="34" charset="0"/>
                <a:ea typeface="Open Sans" panose="020B0606030504020204" pitchFamily="34" charset="0"/>
                <a:cs typeface="Open Sans" panose="020B0606030504020204" pitchFamily="34" charset="0"/>
              </a:rPr>
              <a:t>Demonstrates commitment to compliance and honest conduct</a:t>
            </a:r>
          </a:p>
          <a:p>
            <a:pPr lvl="1">
              <a:spcBef>
                <a:spcPts val="1200"/>
              </a:spcBef>
            </a:pPr>
            <a:r>
              <a:rPr lang="en-US" dirty="0">
                <a:latin typeface="Open Sans" panose="020B0606030504020204" pitchFamily="34" charset="0"/>
                <a:ea typeface="Open Sans" panose="020B0606030504020204" pitchFamily="34" charset="0"/>
                <a:cs typeface="Open Sans" panose="020B0606030504020204" pitchFamily="34" charset="0"/>
              </a:rPr>
              <a:t>Potentially mitigates penalties if non-compliance occurs</a:t>
            </a:r>
          </a:p>
          <a:p>
            <a:pPr lvl="2">
              <a:spcBef>
                <a:spcPts val="1200"/>
              </a:spcBef>
            </a:pPr>
            <a:r>
              <a:rPr lang="en-US" u="sng" dirty="0">
                <a:latin typeface="Open Sans" panose="020B0606030504020204" pitchFamily="34" charset="0"/>
                <a:ea typeface="Open Sans" panose="020B0606030504020204" pitchFamily="34" charset="0"/>
                <a:cs typeface="Open Sans" panose="020B0606030504020204" pitchFamily="34" charset="0"/>
              </a:rPr>
              <a:t>May limit corporate director liability</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51306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33</a:t>
            </a:fld>
            <a:endParaRPr lang="en-US" dirty="0"/>
          </a:p>
        </p:txBody>
      </p:sp>
      <p:sp>
        <p:nvSpPr>
          <p:cNvPr id="2" name="Title 1"/>
          <p:cNvSpPr>
            <a:spLocks noGrp="1"/>
          </p:cNvSpPr>
          <p:nvPr>
            <p:ph type="title"/>
          </p:nvPr>
        </p:nvSpPr>
        <p:spPr>
          <a:xfrm>
            <a:off x="0" y="59101"/>
            <a:ext cx="9143999" cy="865187"/>
          </a:xfrm>
        </p:spPr>
        <p:txBody>
          <a:bodyPr/>
          <a:lstStyle/>
          <a:p>
            <a:r>
              <a:rPr lang="en-US" altLang="en-US" sz="3200" dirty="0">
                <a:latin typeface="Open Sans" panose="020B0606030504020204" pitchFamily="34" charset="0"/>
                <a:ea typeface="Open Sans" panose="020B0606030504020204" pitchFamily="34" charset="0"/>
                <a:cs typeface="Open Sans" panose="020B0606030504020204" pitchFamily="34" charset="0"/>
              </a:rPr>
              <a:t>7 Elements of Effective </a:t>
            </a:r>
            <a:br>
              <a:rPr lang="en-US" altLang="en-US" sz="3200" dirty="0">
                <a:latin typeface="Open Sans" panose="020B0606030504020204" pitchFamily="34" charset="0"/>
                <a:ea typeface="Open Sans" panose="020B0606030504020204" pitchFamily="34" charset="0"/>
                <a:cs typeface="Open Sans" panose="020B0606030504020204" pitchFamily="34" charset="0"/>
              </a:rPr>
            </a:br>
            <a:r>
              <a:rPr lang="en-US" altLang="en-US" sz="3200" dirty="0">
                <a:latin typeface="Open Sans" panose="020B0606030504020204" pitchFamily="34" charset="0"/>
                <a:ea typeface="Open Sans" panose="020B0606030504020204" pitchFamily="34" charset="0"/>
                <a:cs typeface="Open Sans" panose="020B0606030504020204" pitchFamily="34" charset="0"/>
              </a:rPr>
              <a:t>Compliance Programs </a:t>
            </a:r>
            <a:br>
              <a:rPr lang="en-US" altLang="en-US" sz="2600" dirty="0"/>
            </a:br>
            <a:endParaRPr lang="en-US" sz="2600" dirty="0"/>
          </a:p>
        </p:txBody>
      </p:sp>
      <p:sp>
        <p:nvSpPr>
          <p:cNvPr id="3" name="Content Placeholder 2"/>
          <p:cNvSpPr>
            <a:spLocks noGrp="1"/>
          </p:cNvSpPr>
          <p:nvPr>
            <p:ph type="body" sz="quarter" idx="13"/>
          </p:nvPr>
        </p:nvSpPr>
        <p:spPr>
          <a:xfrm>
            <a:off x="457200" y="1255713"/>
            <a:ext cx="8401050" cy="4906962"/>
          </a:xfrm>
        </p:spPr>
        <p:txBody>
          <a:bodyPr>
            <a:normAutofit fontScale="92500" lnSpcReduction="10000"/>
          </a:bodyPr>
          <a:lstStyle/>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Designate a compliance officer/contact</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Conduct internal monitoring and audits </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Develop written standards and policies to implement the Compliance Program and govern health center operations</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Conduct culturally and linguistically competent training and education programs </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Develop effective, clear, open lines of communication between compliance and health center personnel - open door policy and policy prohibiting retaliation</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Investigate detected problems and develop corrective action</a:t>
            </a:r>
          </a:p>
          <a:p>
            <a:pPr marL="571500" indent="-514350">
              <a:lnSpc>
                <a:spcPct val="110000"/>
              </a:lnSpc>
              <a:buFont typeface="+mj-lt"/>
              <a:buAutoNum type="arabicPeriod"/>
            </a:pPr>
            <a:r>
              <a:rPr lang="en-US" altLang="en-US" sz="2600" dirty="0">
                <a:latin typeface="Open Sans" panose="020B0606030504020204" pitchFamily="34" charset="0"/>
                <a:ea typeface="Open Sans" panose="020B0606030504020204" pitchFamily="34" charset="0"/>
                <a:cs typeface="Open Sans" panose="020B0606030504020204" pitchFamily="34" charset="0"/>
              </a:rPr>
              <a:t>Publicize and enforce disciplinary standards</a:t>
            </a:r>
          </a:p>
          <a:p>
            <a:endParaRPr lang="en-US" dirty="0"/>
          </a:p>
        </p:txBody>
      </p:sp>
    </p:spTree>
    <p:extLst>
      <p:ext uri="{BB962C8B-B14F-4D97-AF65-F5344CB8AC3E}">
        <p14:creationId xmlns:p14="http://schemas.microsoft.com/office/powerpoint/2010/main" val="3380878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34</a:t>
            </a:fld>
            <a:endParaRPr lang="en-US"/>
          </a:p>
        </p:txBody>
      </p:sp>
      <p:sp>
        <p:nvSpPr>
          <p:cNvPr id="2" name="Title 1"/>
          <p:cNvSpPr>
            <a:spLocks noGrp="1"/>
          </p:cNvSpPr>
          <p:nvPr>
            <p:ph type="title"/>
          </p:nvPr>
        </p:nvSpPr>
        <p:spPr>
          <a:xfrm>
            <a:off x="0" y="274638"/>
            <a:ext cx="9144000" cy="703562"/>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Implementing Compliance Programs</a:t>
            </a:r>
          </a:p>
        </p:txBody>
      </p:sp>
      <p:sp>
        <p:nvSpPr>
          <p:cNvPr id="5" name="Rectangle 3"/>
          <p:cNvSpPr>
            <a:spLocks noGrp="1" noChangeArrowheads="1"/>
          </p:cNvSpPr>
          <p:nvPr>
            <p:ph type="body" sz="quarter" idx="13"/>
          </p:nvPr>
        </p:nvSpPr>
        <p:spPr>
          <a:xfrm>
            <a:off x="457199" y="1114426"/>
            <a:ext cx="8467725" cy="5095874"/>
          </a:xfrm>
        </p:spPr>
        <p:txBody>
          <a:bodyPr>
            <a:normAutofit fontScale="92500" lnSpcReduction="10000"/>
          </a:bodyPr>
          <a:lstStyle/>
          <a:p>
            <a:pPr eaLnBrk="1" hangingPunct="1">
              <a:lnSpc>
                <a:spcPct val="110000"/>
              </a:lnSpc>
            </a:pPr>
            <a:r>
              <a:rPr lang="en-US" sz="2400" dirty="0">
                <a:latin typeface="Open Sans" panose="020B0606030504020204" pitchFamily="34" charset="0"/>
                <a:ea typeface="Open Sans" panose="020B0606030504020204" pitchFamily="34" charset="0"/>
                <a:cs typeface="Open Sans" panose="020B0606030504020204" pitchFamily="34" charset="0"/>
              </a:rPr>
              <a:t>Organizational structure of an effective program:</a:t>
            </a:r>
            <a:r>
              <a:rPr lang="en-US" sz="2200" dirty="0">
                <a:latin typeface="Open Sans" panose="020B0606030504020204" pitchFamily="34" charset="0"/>
                <a:ea typeface="Open Sans" panose="020B0606030504020204" pitchFamily="34" charset="0"/>
                <a:cs typeface="Open Sans" panose="020B0606030504020204" pitchFamily="34" charset="0"/>
              </a:rPr>
              <a:t> </a:t>
            </a:r>
          </a:p>
          <a:p>
            <a:pPr lvl="1" eaLnBrk="1" hangingPunct="1">
              <a:lnSpc>
                <a:spcPct val="110000"/>
              </a:lnSpc>
            </a:pPr>
            <a:r>
              <a:rPr lang="en-US" sz="2400" b="1" dirty="0">
                <a:latin typeface="Open Sans" panose="020B0606030504020204" pitchFamily="34" charset="0"/>
                <a:ea typeface="Open Sans" panose="020B0606030504020204" pitchFamily="34" charset="0"/>
                <a:cs typeface="Open Sans" panose="020B0606030504020204" pitchFamily="34" charset="0"/>
              </a:rPr>
              <a:t>Board of Directors </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Oversees compliance program; may delegate some of the oversight activities to a Compliance (or Audit) Committee of the Board but should retain final oversight responsibility</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Holds Chief Executive Officer (CEO) accountable for compliance</a:t>
            </a:r>
          </a:p>
          <a:p>
            <a:pPr lvl="1" eaLnBrk="1" hangingPunct="1">
              <a:lnSpc>
                <a:spcPct val="110000"/>
              </a:lnSpc>
            </a:pPr>
            <a:r>
              <a:rPr lang="en-US" sz="2400" b="1" dirty="0">
                <a:latin typeface="Open Sans" panose="020B0606030504020204" pitchFamily="34" charset="0"/>
                <a:ea typeface="Open Sans" panose="020B0606030504020204" pitchFamily="34" charset="0"/>
                <a:cs typeface="Open Sans" panose="020B0606030504020204" pitchFamily="34" charset="0"/>
              </a:rPr>
              <a:t>Chief Executive Officer</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Hires Compliance Officer</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Holds senior staff accountable for compliance within respective areas of responsibility</a:t>
            </a:r>
          </a:p>
          <a:p>
            <a:pPr lvl="1" eaLnBrk="1" hangingPunct="1">
              <a:lnSpc>
                <a:spcPct val="110000"/>
              </a:lnSpc>
            </a:pPr>
            <a:r>
              <a:rPr lang="en-US" sz="2400" b="1" dirty="0">
                <a:latin typeface="Open Sans" panose="020B0606030504020204" pitchFamily="34" charset="0"/>
                <a:ea typeface="Open Sans" panose="020B0606030504020204" pitchFamily="34" charset="0"/>
                <a:cs typeface="Open Sans" panose="020B0606030504020204" pitchFamily="34" charset="0"/>
              </a:rPr>
              <a:t>Compliance Officer </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Implements compliance program at health center</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Provides accurate and complete reports to the CEO and the Board</a:t>
            </a:r>
          </a:p>
          <a:p>
            <a:pPr lvl="2" eaLnBrk="1" hangingPunct="1">
              <a:lnSpc>
                <a:spcPct val="110000"/>
              </a:lnSpc>
            </a:pPr>
            <a:r>
              <a:rPr lang="en-US" sz="2000" dirty="0">
                <a:latin typeface="Open Sans" panose="020B0606030504020204" pitchFamily="34" charset="0"/>
                <a:ea typeface="Open Sans" panose="020B0606030504020204" pitchFamily="34" charset="0"/>
                <a:cs typeface="Open Sans" panose="020B0606030504020204" pitchFamily="34" charset="0"/>
              </a:rPr>
              <a:t>May chair a staff-level compliance committee</a:t>
            </a:r>
          </a:p>
        </p:txBody>
      </p:sp>
    </p:spTree>
    <p:extLst>
      <p:ext uri="{BB962C8B-B14F-4D97-AF65-F5344CB8AC3E}">
        <p14:creationId xmlns:p14="http://schemas.microsoft.com/office/powerpoint/2010/main" val="1411109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pPr>
                <a:defRPr/>
              </a:pPr>
              <a:t>35</a:t>
            </a:fld>
            <a:endParaRPr lang="en-US" dirty="0"/>
          </a:p>
        </p:txBody>
      </p:sp>
      <p:sp>
        <p:nvSpPr>
          <p:cNvPr id="2" name="Title 1"/>
          <p:cNvSpPr>
            <a:spLocks noGrp="1"/>
          </p:cNvSpPr>
          <p:nvPr>
            <p:ph type="title"/>
          </p:nvPr>
        </p:nvSpPr>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Questions?</a:t>
            </a:r>
          </a:p>
        </p:txBody>
      </p:sp>
      <p:sp>
        <p:nvSpPr>
          <p:cNvPr id="3" name="Content Placeholder 2"/>
          <p:cNvSpPr>
            <a:spLocks noGrp="1"/>
          </p:cNvSpPr>
          <p:nvPr>
            <p:ph type="body" sz="quarter" idx="13"/>
          </p:nvPr>
        </p:nvSpPr>
        <p:spPr/>
        <p:txBody>
          <a:bodyPr/>
          <a:lstStyle/>
          <a:p>
            <a:pPr marL="228600" indent="-228600" algn="ctr">
              <a:buNone/>
            </a:pPr>
            <a: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rPr>
              <a:t>Jacqueline C. Leifer, Esq.</a:t>
            </a:r>
          </a:p>
          <a:p>
            <a:pPr marL="228600" indent="-228600" algn="ctr">
              <a:buNone/>
            </a:pPr>
            <a: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3"/>
              </a:rPr>
              <a:t>JLeifer@FTLF.com</a:t>
            </a:r>
            <a:endPar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228600" indent="-228600" algn="ctr">
              <a:buNone/>
            </a:pPr>
            <a:br>
              <a:rPr lang="en-US"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Feldesman Tucker Leifer Fidell LLP</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1129 20</a:t>
            </a:r>
            <a:r>
              <a:rPr lang="en-US" sz="2600" baseline="30000" dirty="0">
                <a:solidFill>
                  <a:schemeClr val="tx2"/>
                </a:solidFill>
                <a:latin typeface="Open Sans" panose="020B0606030504020204" pitchFamily="34" charset="0"/>
                <a:ea typeface="Open Sans" panose="020B0606030504020204" pitchFamily="34" charset="0"/>
                <a:cs typeface="Open Sans" panose="020B0606030504020204" pitchFamily="34" charset="0"/>
              </a:rPr>
              <a:t>th</a:t>
            </a: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 Street N.W. – Suite 400</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Washington, D.C.  20036</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t>(202) 466-8960</a:t>
            </a:r>
            <a:br>
              <a:rPr lang="en-US" sz="26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600" u="sng" dirty="0">
                <a:solidFill>
                  <a:schemeClr val="tx2"/>
                </a:solidFill>
                <a:latin typeface="Open Sans" panose="020B0606030504020204" pitchFamily="34" charset="0"/>
                <a:ea typeface="Open Sans" panose="020B0606030504020204" pitchFamily="34" charset="0"/>
                <a:cs typeface="Open Sans" panose="020B0606030504020204" pitchFamily="34" charset="0"/>
              </a:rPr>
              <a:t>www.ftlf.com</a:t>
            </a:r>
            <a:br>
              <a:rPr lang="en-US" u="sng" dirty="0">
                <a:solidFill>
                  <a:schemeClr val="tx2"/>
                </a:solidFill>
                <a:latin typeface="Open Sans" panose="020B0606030504020204" pitchFamily="34" charset="0"/>
                <a:ea typeface="Open Sans" panose="020B0606030504020204" pitchFamily="34" charset="0"/>
                <a:cs typeface="Open Sans" panose="020B0606030504020204" pitchFamily="34" charset="0"/>
              </a:rPr>
            </a:br>
            <a:br>
              <a:rPr lang="en-US" dirty="0">
                <a:solidFill>
                  <a:srgbClr val="A20297"/>
                </a:solidFill>
              </a:rPr>
            </a:br>
            <a:endParaRPr lang="en-US" dirty="0">
              <a:solidFill>
                <a:srgbClr val="A20297"/>
              </a:solidFill>
            </a:endParaRPr>
          </a:p>
          <a:p>
            <a:endParaRPr lang="en-US" dirty="0"/>
          </a:p>
        </p:txBody>
      </p:sp>
    </p:spTree>
    <p:extLst>
      <p:ext uri="{BB962C8B-B14F-4D97-AF65-F5344CB8AC3E}">
        <p14:creationId xmlns:p14="http://schemas.microsoft.com/office/powerpoint/2010/main" val="365664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DA2C9FD5-C5B7-49A7-93E3-E66731C67827}" type="slidenum">
              <a:rPr lang="en-US" smtClean="0">
                <a:solidFill>
                  <a:prstClr val="black"/>
                </a:solidFill>
              </a:rPr>
              <a:pPr>
                <a:defRPr/>
              </a:pPr>
              <a:t>4</a:t>
            </a:fld>
            <a:endParaRPr lang="en-US">
              <a:solidFill>
                <a:prstClr val="black"/>
              </a:solidFill>
            </a:endParaRPr>
          </a:p>
        </p:txBody>
      </p:sp>
      <p:sp>
        <p:nvSpPr>
          <p:cNvPr id="5" name="Title 1"/>
          <p:cNvSpPr>
            <a:spLocks noGrp="1"/>
          </p:cNvSpPr>
          <p:nvPr>
            <p:ph type="title"/>
          </p:nvPr>
        </p:nvSpPr>
        <p:spPr>
          <a:xfrm>
            <a:off x="0" y="-3175"/>
            <a:ext cx="9144000" cy="1143000"/>
          </a:xfrm>
        </p:spPr>
        <p:txBody>
          <a:bodyPr/>
          <a:lstStyle/>
          <a:p>
            <a:r>
              <a:rPr lang="en-US" sz="3000" dirty="0">
                <a:latin typeface="Open Sans" panose="020B0606030504020204" pitchFamily="34" charset="0"/>
                <a:ea typeface="Open Sans" panose="020B0606030504020204" pitchFamily="34" charset="0"/>
                <a:cs typeface="Open Sans" panose="020B0606030504020204" pitchFamily="34" charset="0"/>
              </a:rPr>
              <a:t>Governing in an Enforcement Environment: OIG Return on Investment</a:t>
            </a:r>
          </a:p>
        </p:txBody>
      </p:sp>
      <p:sp>
        <p:nvSpPr>
          <p:cNvPr id="6" name="Rectangle 5"/>
          <p:cNvSpPr/>
          <p:nvPr/>
        </p:nvSpPr>
        <p:spPr>
          <a:xfrm>
            <a:off x="0" y="5616389"/>
            <a:ext cx="9144000" cy="584775"/>
          </a:xfrm>
          <a:prstGeom prst="rect">
            <a:avLst/>
          </a:prstGeom>
        </p:spPr>
        <p:txBody>
          <a:bodyPr wrap="square">
            <a:spAutoFit/>
          </a:bodyPr>
          <a:lstStyle/>
          <a:p>
            <a:pPr lvl="1"/>
            <a:r>
              <a:rPr lang="en-US"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Sources: </a:t>
            </a:r>
            <a:r>
              <a:rPr lang="en-US" sz="1600" dirty="0" err="1">
                <a:solidFill>
                  <a:prstClr val="black"/>
                </a:solidFill>
                <a:latin typeface="Open Sans" panose="020B0606030504020204" pitchFamily="34" charset="0"/>
                <a:ea typeface="Open Sans" panose="020B0606030504020204" pitchFamily="34" charset="0"/>
                <a:cs typeface="Open Sans" panose="020B0606030504020204" pitchFamily="34" charset="0"/>
              </a:rPr>
              <a:t>OIG</a:t>
            </a:r>
            <a:r>
              <a:rPr lang="en-US"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 Budget Requests to Congress; Health Care Fraud and Abuse Control Program Annual Report (FY 2013, FY 2014, FY 2015, FY 2016)</a:t>
            </a:r>
            <a:endParaRPr lang="en-US" sz="1600" b="1"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32403032"/>
              </p:ext>
            </p:extLst>
          </p:nvPr>
        </p:nvGraphicFramePr>
        <p:xfrm>
          <a:off x="514348" y="1210125"/>
          <a:ext cx="8181976" cy="4279408"/>
        </p:xfrm>
        <a:graphic>
          <a:graphicData uri="http://schemas.openxmlformats.org/drawingml/2006/table">
            <a:tbl>
              <a:tblPr firstRow="1" bandRow="1">
                <a:tableStyleId>{5C22544A-7EE6-4342-B048-85BDC9FD1C3A}</a:tableStyleId>
              </a:tblPr>
              <a:tblGrid>
                <a:gridCol w="3984607">
                  <a:extLst>
                    <a:ext uri="{9D8B030D-6E8A-4147-A177-3AD203B41FA5}">
                      <a16:colId xmlns:a16="http://schemas.microsoft.com/office/drawing/2014/main" val="20000"/>
                    </a:ext>
                  </a:extLst>
                </a:gridCol>
                <a:gridCol w="1017862">
                  <a:extLst>
                    <a:ext uri="{9D8B030D-6E8A-4147-A177-3AD203B41FA5}">
                      <a16:colId xmlns:a16="http://schemas.microsoft.com/office/drawing/2014/main" val="20001"/>
                    </a:ext>
                  </a:extLst>
                </a:gridCol>
                <a:gridCol w="1070330">
                  <a:extLst>
                    <a:ext uri="{9D8B030D-6E8A-4147-A177-3AD203B41FA5}">
                      <a16:colId xmlns:a16="http://schemas.microsoft.com/office/drawing/2014/main" val="20002"/>
                    </a:ext>
                  </a:extLst>
                </a:gridCol>
                <a:gridCol w="1017862">
                  <a:extLst>
                    <a:ext uri="{9D8B030D-6E8A-4147-A177-3AD203B41FA5}">
                      <a16:colId xmlns:a16="http://schemas.microsoft.com/office/drawing/2014/main" val="20003"/>
                    </a:ext>
                  </a:extLst>
                </a:gridCol>
                <a:gridCol w="1091315">
                  <a:extLst>
                    <a:ext uri="{9D8B030D-6E8A-4147-A177-3AD203B41FA5}">
                      <a16:colId xmlns:a16="http://schemas.microsoft.com/office/drawing/2014/main" val="20004"/>
                    </a:ext>
                  </a:extLst>
                </a:gridCol>
              </a:tblGrid>
              <a:tr h="343576">
                <a:tc>
                  <a:txBody>
                    <a:bodyPr/>
                    <a:lstStyle/>
                    <a:p>
                      <a:pPr algn="ctr"/>
                      <a:endParaRPr lang="en-US" dirty="0"/>
                    </a:p>
                  </a:txBody>
                  <a:tcPr/>
                </a:tc>
                <a:tc>
                  <a:txBody>
                    <a:bodyPr/>
                    <a:lstStyle/>
                    <a:p>
                      <a:pPr algn="ctr"/>
                      <a:r>
                        <a:rPr lang="en-US" dirty="0"/>
                        <a:t>FY 2012</a:t>
                      </a:r>
                    </a:p>
                  </a:txBody>
                  <a:tcPr/>
                </a:tc>
                <a:tc>
                  <a:txBody>
                    <a:bodyPr/>
                    <a:lstStyle/>
                    <a:p>
                      <a:pPr algn="ctr"/>
                      <a:r>
                        <a:rPr lang="en-US" dirty="0"/>
                        <a:t>FY 2013</a:t>
                      </a:r>
                    </a:p>
                  </a:txBody>
                  <a:tcPr/>
                </a:tc>
                <a:tc>
                  <a:txBody>
                    <a:bodyPr/>
                    <a:lstStyle/>
                    <a:p>
                      <a:pPr algn="ctr"/>
                      <a:r>
                        <a:rPr lang="en-US" dirty="0"/>
                        <a:t>FY 2014</a:t>
                      </a:r>
                    </a:p>
                  </a:txBody>
                  <a:tcPr/>
                </a:tc>
                <a:tc>
                  <a:txBody>
                    <a:bodyPr/>
                    <a:lstStyle/>
                    <a:p>
                      <a:pPr algn="ctr"/>
                      <a:r>
                        <a:rPr lang="en-US" dirty="0"/>
                        <a:t>FY 2015</a:t>
                      </a:r>
                    </a:p>
                  </a:txBody>
                  <a:tcPr/>
                </a:tc>
                <a:extLst>
                  <a:ext uri="{0D108BD9-81ED-4DB2-BD59-A6C34878D82A}">
                    <a16:rowId xmlns:a16="http://schemas.microsoft.com/office/drawing/2014/main" val="10000"/>
                  </a:ext>
                </a:extLst>
              </a:tr>
              <a:tr h="1084529">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latin typeface="+mj-lt"/>
                          <a:ea typeface="Open Sans" panose="020B0606030504020204" pitchFamily="34" charset="0"/>
                          <a:cs typeface="Open Sans" panose="020B0606030504020204" pitchFamily="34" charset="0"/>
                        </a:rPr>
                        <a:t>Individuals and entities excluded from Federal health care programs</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3,131</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3,214</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4,017</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4,112</a:t>
                      </a:r>
                    </a:p>
                  </a:txBody>
                  <a:tcPr anchor="ctr"/>
                </a:tc>
                <a:extLst>
                  <a:ext uri="{0D108BD9-81ED-4DB2-BD59-A6C34878D82A}">
                    <a16:rowId xmlns:a16="http://schemas.microsoft.com/office/drawing/2014/main" val="10001"/>
                  </a:ext>
                </a:extLst>
              </a:tr>
              <a:tr h="875680">
                <a:tc>
                  <a:txBody>
                    <a:bodyPr/>
                    <a:lstStyle/>
                    <a:p>
                      <a:pPr algn="l"/>
                      <a:r>
                        <a:rPr lang="en-US" sz="2000" dirty="0">
                          <a:latin typeface="+mj-lt"/>
                          <a:ea typeface="Open Sans" panose="020B0606030504020204" pitchFamily="34" charset="0"/>
                          <a:cs typeface="Open Sans" panose="020B0606030504020204" pitchFamily="34" charset="0"/>
                        </a:rPr>
                        <a:t>Total health care fraud judgments and settlements</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$3.0 billion</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$2.6 billion</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$2.3 billion </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$1.9 billion</a:t>
                      </a:r>
                    </a:p>
                  </a:txBody>
                  <a:tcPr anchor="ctr"/>
                </a:tc>
                <a:extLst>
                  <a:ext uri="{0D108BD9-81ED-4DB2-BD59-A6C34878D82A}">
                    <a16:rowId xmlns:a16="http://schemas.microsoft.com/office/drawing/2014/main" val="10002"/>
                  </a:ext>
                </a:extLst>
              </a:tr>
              <a:tr h="875680">
                <a:tc>
                  <a:txBody>
                    <a:bodyPr/>
                    <a:lstStyle/>
                    <a:p>
                      <a:pPr algn="l"/>
                      <a:r>
                        <a:rPr lang="en-US" sz="2000" dirty="0">
                          <a:latin typeface="+mj-lt"/>
                          <a:ea typeface="Open Sans" panose="020B0606030504020204" pitchFamily="34" charset="0"/>
                          <a:cs typeface="Open Sans" panose="020B0606030504020204" pitchFamily="34" charset="0"/>
                        </a:rPr>
                        <a:t>Total </a:t>
                      </a:r>
                      <a:r>
                        <a:rPr lang="en-US" sz="2000" dirty="0" err="1">
                          <a:latin typeface="+mj-lt"/>
                          <a:ea typeface="Open Sans" panose="020B0606030504020204" pitchFamily="34" charset="0"/>
                          <a:cs typeface="Open Sans" panose="020B0606030504020204" pitchFamily="34" charset="0"/>
                        </a:rPr>
                        <a:t>OIG</a:t>
                      </a:r>
                      <a:r>
                        <a:rPr lang="en-US" sz="2000" dirty="0">
                          <a:latin typeface="+mj-lt"/>
                          <a:ea typeface="Open Sans" panose="020B0606030504020204" pitchFamily="34" charset="0"/>
                          <a:cs typeface="Open Sans" panose="020B0606030504020204" pitchFamily="34" charset="0"/>
                        </a:rPr>
                        <a:t> expected recoveries (including investigations and audits)</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a:latin typeface="+mj-lt"/>
                          <a:ea typeface="Open Sans" panose="020B0606030504020204" pitchFamily="34" charset="0"/>
                          <a:cs typeface="Open Sans" panose="020B0606030504020204" pitchFamily="34" charset="0"/>
                        </a:rPr>
                        <a:t>$6.9 billion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a:latin typeface="+mj-lt"/>
                          <a:ea typeface="Open Sans" panose="020B0606030504020204" pitchFamily="34" charset="0"/>
                          <a:cs typeface="Open Sans" panose="020B0606030504020204" pitchFamily="34" charset="0"/>
                        </a:rPr>
                        <a:t>$5.8 billion</a:t>
                      </a:r>
                    </a:p>
                  </a:txBody>
                  <a:tcPr anchor="ctr"/>
                </a:tc>
                <a:tc>
                  <a:txBody>
                    <a:bodyPr/>
                    <a:lstStyle/>
                    <a:p>
                      <a:pPr algn="ctr"/>
                      <a:r>
                        <a:rPr lang="en-US" sz="2000" dirty="0">
                          <a:latin typeface="+mj-lt"/>
                          <a:ea typeface="Open Sans" panose="020B0606030504020204" pitchFamily="34" charset="0"/>
                          <a:cs typeface="Open Sans" panose="020B0606030504020204" pitchFamily="34" charset="0"/>
                        </a:rPr>
                        <a:t>$4.9 billion</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a:latin typeface="+mj-lt"/>
                          <a:ea typeface="Open Sans" panose="020B0606030504020204" pitchFamily="34" charset="0"/>
                          <a:cs typeface="Open Sans" panose="020B0606030504020204" pitchFamily="34" charset="0"/>
                        </a:rPr>
                        <a:t>$2.4</a:t>
                      </a:r>
                      <a:r>
                        <a:rPr lang="en-US" sz="2000" baseline="0" dirty="0">
                          <a:latin typeface="+mj-lt"/>
                          <a:ea typeface="Open Sans" panose="020B0606030504020204" pitchFamily="34" charset="0"/>
                          <a:cs typeface="Open Sans" panose="020B0606030504020204" pitchFamily="34" charset="0"/>
                        </a:rPr>
                        <a:t> billion</a:t>
                      </a:r>
                      <a:endParaRPr lang="en-US" sz="2000" dirty="0">
                        <a:latin typeface="+mj-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r h="1077759">
                <a:tc>
                  <a:txBody>
                    <a:bodyPr/>
                    <a:lstStyle/>
                    <a:p>
                      <a:pPr algn="l"/>
                      <a:r>
                        <a:rPr lang="en-US" sz="2000" dirty="0">
                          <a:latin typeface="+mj-lt"/>
                          <a:ea typeface="Open Sans" panose="020B0606030504020204" pitchFamily="34" charset="0"/>
                          <a:cs typeface="Open Sans" panose="020B0606030504020204" pitchFamily="34" charset="0"/>
                        </a:rPr>
                        <a:t>Return on investment from</a:t>
                      </a:r>
                      <a:r>
                        <a:rPr lang="en-US" sz="2000" baseline="0" dirty="0">
                          <a:latin typeface="+mj-lt"/>
                          <a:ea typeface="Open Sans" panose="020B0606030504020204" pitchFamily="34" charset="0"/>
                          <a:cs typeface="Open Sans" panose="020B0606030504020204" pitchFamily="34" charset="0"/>
                        </a:rPr>
                        <a:t> various </a:t>
                      </a:r>
                      <a:r>
                        <a:rPr lang="en-US" sz="2000" dirty="0" err="1">
                          <a:latin typeface="+mj-lt"/>
                          <a:ea typeface="Open Sans" panose="020B0606030504020204" pitchFamily="34" charset="0"/>
                          <a:cs typeface="Open Sans" panose="020B0606030504020204" pitchFamily="34" charset="0"/>
                        </a:rPr>
                        <a:t>HCFAC</a:t>
                      </a:r>
                      <a:r>
                        <a:rPr lang="en-US" sz="2000" dirty="0">
                          <a:latin typeface="+mj-lt"/>
                          <a:ea typeface="Open Sans" panose="020B0606030504020204" pitchFamily="34" charset="0"/>
                          <a:cs typeface="Open Sans" panose="020B0606030504020204" pitchFamily="34" charset="0"/>
                        </a:rPr>
                        <a:t> activities</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a:latin typeface="+mj-lt"/>
                          <a:ea typeface="Open Sans" panose="020B0606030504020204" pitchFamily="34" charset="0"/>
                          <a:cs typeface="Open Sans" panose="020B0606030504020204" pitchFamily="34" charset="0"/>
                        </a:rPr>
                        <a:t>$7.9 to $1</a:t>
                      </a:r>
                    </a:p>
                  </a:txBody>
                  <a:tcPr anchor="ctr"/>
                </a:tc>
                <a:tc>
                  <a:txBody>
                    <a:bodyPr/>
                    <a:lstStyle/>
                    <a:p>
                      <a:pPr algn="ctr"/>
                      <a:r>
                        <a:rPr lang="en-US" sz="2000" b="1" dirty="0">
                          <a:latin typeface="+mj-lt"/>
                          <a:ea typeface="Open Sans" panose="020B0606030504020204" pitchFamily="34" charset="0"/>
                          <a:cs typeface="Open Sans" panose="020B0606030504020204" pitchFamily="34" charset="0"/>
                        </a:rPr>
                        <a:t>$8 to $1</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a:latin typeface="+mj-lt"/>
                          <a:ea typeface="Open Sans" panose="020B0606030504020204" pitchFamily="34" charset="0"/>
                          <a:cs typeface="Open Sans" panose="020B0606030504020204" pitchFamily="34" charset="0"/>
                        </a:rPr>
                        <a:t>$7.7 to $1</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a:latin typeface="+mj-lt"/>
                          <a:ea typeface="Open Sans" panose="020B0606030504020204" pitchFamily="34" charset="0"/>
                          <a:cs typeface="Open Sans" panose="020B0606030504020204" pitchFamily="34" charset="0"/>
                        </a:rPr>
                        <a:t>$8 to $1</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9305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5</a:t>
            </a:fld>
            <a:endParaRPr lang="en-US"/>
          </a:p>
        </p:txBody>
      </p:sp>
      <p:sp>
        <p:nvSpPr>
          <p:cNvPr id="3" name="Title 2"/>
          <p:cNvSpPr>
            <a:spLocks noGrp="1"/>
          </p:cNvSpPr>
          <p:nvPr>
            <p:ph type="title"/>
          </p:nvPr>
        </p:nvSpPr>
        <p:spPr>
          <a:xfrm>
            <a:off x="85725" y="74613"/>
            <a:ext cx="8953500" cy="1143000"/>
          </a:xfrm>
        </p:spPr>
        <p:txBody>
          <a:bodyPr/>
          <a:lstStyle/>
          <a:p>
            <a:r>
              <a:rPr lang="en-US" sz="3000" dirty="0">
                <a:latin typeface="Open Sans" panose="020B0606030504020204" pitchFamily="34" charset="0"/>
                <a:ea typeface="Open Sans" panose="020B0606030504020204" pitchFamily="34" charset="0"/>
                <a:cs typeface="Open Sans" panose="020B0606030504020204" pitchFamily="34" charset="0"/>
              </a:rPr>
              <a:t>OIG enforcement: two health centers must return ACA capital funds</a:t>
            </a:r>
          </a:p>
        </p:txBody>
      </p:sp>
      <p:sp>
        <p:nvSpPr>
          <p:cNvPr id="4" name="Text Placeholder 3"/>
          <p:cNvSpPr>
            <a:spLocks noGrp="1"/>
          </p:cNvSpPr>
          <p:nvPr>
            <p:ph type="body" sz="quarter" idx="13"/>
          </p:nvPr>
        </p:nvSpPr>
        <p:spPr>
          <a:xfrm>
            <a:off x="457200" y="1131888"/>
            <a:ext cx="8229600" cy="5221287"/>
          </a:xfrm>
        </p:spPr>
        <p:txBody>
          <a:bodyPr>
            <a:normAutofit fontScale="92500" lnSpcReduction="10000"/>
          </a:bodyPr>
          <a:lstStyle/>
          <a:p>
            <a:pPr>
              <a:lnSpc>
                <a:spcPct val="110000"/>
              </a:lnSpc>
              <a:spcBef>
                <a:spcPts val="1200"/>
              </a:spcBef>
            </a:pPr>
            <a:r>
              <a:rPr lang="en-US" sz="2400" dirty="0">
                <a:latin typeface="Open Sans" panose="020B0606030504020204" pitchFamily="34" charset="0"/>
                <a:ea typeface="Open Sans" panose="020B0606030504020204" pitchFamily="34" charset="0"/>
                <a:cs typeface="Open Sans" panose="020B0606030504020204" pitchFamily="34" charset="0"/>
              </a:rPr>
              <a:t>Earlier this year, OIG recommended that two health centers each repay ACA capital development grant funds expended on unallowable costs:</a:t>
            </a:r>
          </a:p>
          <a:p>
            <a:pPr lvl="1">
              <a:lnSpc>
                <a:spcPct val="110000"/>
              </a:lnSpc>
              <a:spcBef>
                <a:spcPts val="1200"/>
              </a:spcBef>
            </a:pPr>
            <a:r>
              <a:rPr lang="en-US" sz="2200" b="1" dirty="0">
                <a:latin typeface="Open Sans" panose="020B0606030504020204" pitchFamily="34" charset="0"/>
                <a:ea typeface="Open Sans" panose="020B0606030504020204" pitchFamily="34" charset="0"/>
                <a:cs typeface="Open Sans" panose="020B0606030504020204" pitchFamily="34" charset="0"/>
              </a:rPr>
              <a:t>$897,000</a:t>
            </a:r>
            <a:r>
              <a:rPr lang="en-US" sz="2200" dirty="0">
                <a:latin typeface="Open Sans" panose="020B0606030504020204" pitchFamily="34" charset="0"/>
                <a:ea typeface="Open Sans" panose="020B0606030504020204" pitchFamily="34" charset="0"/>
                <a:cs typeface="Open Sans" panose="020B0606030504020204" pitchFamily="34" charset="0"/>
              </a:rPr>
              <a:t>: Health center was not using a building for the purposes described in its application, had inadequate financial management systems, did not maintain sufficient records for equipment purchases, and did not justify its decision to use a non-competitive bidding process in selecting a vendor</a:t>
            </a:r>
          </a:p>
          <a:p>
            <a:pPr lvl="1">
              <a:lnSpc>
                <a:spcPct val="110000"/>
              </a:lnSpc>
              <a:spcBef>
                <a:spcPts val="1200"/>
              </a:spcBef>
            </a:pPr>
            <a:r>
              <a:rPr lang="en-US" sz="2200" b="1" dirty="0">
                <a:latin typeface="Open Sans" panose="020B0606030504020204" pitchFamily="34" charset="0"/>
                <a:ea typeface="Open Sans" panose="020B0606030504020204" pitchFamily="34" charset="0"/>
                <a:cs typeface="Open Sans" panose="020B0606030504020204" pitchFamily="34" charset="0"/>
              </a:rPr>
              <a:t>$35,000</a:t>
            </a:r>
            <a:r>
              <a:rPr lang="en-US" sz="2200" dirty="0">
                <a:latin typeface="Open Sans" panose="020B0606030504020204" pitchFamily="34" charset="0"/>
                <a:ea typeface="Open Sans" panose="020B0606030504020204" pitchFamily="34" charset="0"/>
                <a:cs typeface="Open Sans" panose="020B0606030504020204" pitchFamily="34" charset="0"/>
              </a:rPr>
              <a:t>: Health center used ACA capital funds for unallowable construction consulting costs (consulting services for a facility not funded by the award), did not comply with procurement standards for construction-related contracts, did not separately account for grant funds, and did not properly track and maintain equipment purchased with grant funds</a:t>
            </a:r>
          </a:p>
          <a:p>
            <a:pPr>
              <a:lnSpc>
                <a:spcPct val="110000"/>
              </a:lnSpc>
              <a:spcBef>
                <a:spcPts val="1200"/>
              </a:spcBef>
            </a:pPr>
            <a:r>
              <a:rPr lang="en-US" sz="2400" dirty="0">
                <a:latin typeface="Open Sans" panose="020B0606030504020204" pitchFamily="34" charset="0"/>
                <a:ea typeface="Open Sans" panose="020B0606030504020204" pitchFamily="34" charset="0"/>
                <a:cs typeface="Open Sans" panose="020B0606030504020204" pitchFamily="34" charset="0"/>
              </a:rPr>
              <a:t>Per OIG’s recommendation, HRSA must work with both health centers to ensure they strengthen their financial, property management and procurement controls over grant funds</a:t>
            </a:r>
          </a:p>
        </p:txBody>
      </p:sp>
    </p:spTree>
    <p:extLst>
      <p:ext uri="{BB962C8B-B14F-4D97-AF65-F5344CB8AC3E}">
        <p14:creationId xmlns:p14="http://schemas.microsoft.com/office/powerpoint/2010/main" val="269053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6</a:t>
            </a:fld>
            <a:endParaRPr lang="en-US"/>
          </a:p>
        </p:txBody>
      </p:sp>
      <p:sp>
        <p:nvSpPr>
          <p:cNvPr id="3" name="Title 2"/>
          <p:cNvSpPr>
            <a:spLocks noGrp="1"/>
          </p:cNvSpPr>
          <p:nvPr>
            <p:ph type="title"/>
          </p:nvPr>
        </p:nvSpPr>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AGENCY enforcement UPDATES</a:t>
            </a:r>
          </a:p>
        </p:txBody>
      </p:sp>
      <p:sp>
        <p:nvSpPr>
          <p:cNvPr id="4" name="Text Placeholder 3"/>
          <p:cNvSpPr>
            <a:spLocks noGrp="1"/>
          </p:cNvSpPr>
          <p:nvPr>
            <p:ph type="body" sz="quarter" idx="13"/>
          </p:nvPr>
        </p:nvSpPr>
        <p:spPr>
          <a:xfrm>
            <a:off x="457200" y="1133474"/>
            <a:ext cx="8143876" cy="4876801"/>
          </a:xfrm>
        </p:spPr>
        <p:txBody>
          <a:bodyPr>
            <a:normAutofit fontScale="25000" lnSpcReduction="20000"/>
          </a:bodyPr>
          <a:lstStyle/>
          <a:p>
            <a:pPr>
              <a:lnSpc>
                <a:spcPct val="120000"/>
              </a:lnSpc>
              <a:spcBef>
                <a:spcPts val="1200"/>
              </a:spcBef>
            </a:pPr>
            <a:r>
              <a:rPr lang="en-US" sz="10400" dirty="0">
                <a:latin typeface="Open Sans" panose="020B0606030504020204" pitchFamily="34" charset="0"/>
                <a:ea typeface="Open Sans" panose="020B0606030504020204" pitchFamily="34" charset="0"/>
                <a:cs typeface="Open Sans" panose="020B0606030504020204" pitchFamily="34" charset="0"/>
              </a:rPr>
              <a:t>Key issues for health centers include:</a:t>
            </a:r>
          </a:p>
          <a:p>
            <a:pPr lvl="1">
              <a:lnSpc>
                <a:spcPct val="120000"/>
              </a:lnSpc>
              <a:spcBef>
                <a:spcPts val="1200"/>
              </a:spcBef>
            </a:pPr>
            <a:r>
              <a:rPr lang="en-US" sz="9600" dirty="0">
                <a:latin typeface="Open Sans" panose="020B0606030504020204" pitchFamily="34" charset="0"/>
                <a:ea typeface="Open Sans" panose="020B0606030504020204" pitchFamily="34" charset="0"/>
                <a:cs typeface="Open Sans" panose="020B0606030504020204" pitchFamily="34" charset="0"/>
              </a:rPr>
              <a:t>Noncompliance with federal or state laws</a:t>
            </a:r>
          </a:p>
          <a:p>
            <a:pPr lvl="2">
              <a:lnSpc>
                <a:spcPct val="120000"/>
              </a:lnSpc>
              <a:spcBef>
                <a:spcPts val="1200"/>
              </a:spcBef>
            </a:pPr>
            <a:r>
              <a:rPr lang="en-US" sz="8000" dirty="0">
                <a:latin typeface="Open Sans" panose="020B0606030504020204" pitchFamily="34" charset="0"/>
                <a:ea typeface="Open Sans" panose="020B0606030504020204" pitchFamily="34" charset="0"/>
                <a:cs typeface="Open Sans" panose="020B0606030504020204" pitchFamily="34" charset="0"/>
              </a:rPr>
              <a:t>Services provided at a facility that is not properly certified to operate under state law</a:t>
            </a:r>
          </a:p>
          <a:p>
            <a:pPr lvl="1">
              <a:lnSpc>
                <a:spcPct val="120000"/>
              </a:lnSpc>
              <a:spcBef>
                <a:spcPts val="1200"/>
              </a:spcBef>
            </a:pPr>
            <a:r>
              <a:rPr lang="en-US" sz="9600" dirty="0">
                <a:latin typeface="Open Sans" panose="020B0606030504020204" pitchFamily="34" charset="0"/>
                <a:ea typeface="Open Sans" panose="020B0606030504020204" pitchFamily="34" charset="0"/>
                <a:cs typeface="Open Sans" panose="020B0606030504020204" pitchFamily="34" charset="0"/>
              </a:rPr>
              <a:t>Noncompliance with a health center’s § 330 grant application </a:t>
            </a:r>
          </a:p>
          <a:p>
            <a:pPr lvl="2">
              <a:lnSpc>
                <a:spcPct val="120000"/>
              </a:lnSpc>
              <a:spcBef>
                <a:spcPts val="1200"/>
              </a:spcBef>
            </a:pPr>
            <a:r>
              <a:rPr lang="en-US" sz="8000" dirty="0">
                <a:latin typeface="Open Sans" panose="020B0606030504020204" pitchFamily="34" charset="0"/>
                <a:ea typeface="Open Sans" panose="020B0606030504020204" pitchFamily="34" charset="0"/>
                <a:cs typeface="Open Sans" panose="020B0606030504020204" pitchFamily="34" charset="0"/>
              </a:rPr>
              <a:t>When a health center’s policies and/or practices are contrary to representations made in the grant application</a:t>
            </a:r>
          </a:p>
          <a:p>
            <a:pPr lvl="1">
              <a:lnSpc>
                <a:spcPct val="120000"/>
              </a:lnSpc>
              <a:spcBef>
                <a:spcPts val="1200"/>
              </a:spcBef>
            </a:pPr>
            <a:r>
              <a:rPr lang="en-US" sz="9600" dirty="0">
                <a:latin typeface="Open Sans" panose="020B0606030504020204" pitchFamily="34" charset="0"/>
                <a:ea typeface="Open Sans" panose="020B0606030504020204" pitchFamily="34" charset="0"/>
                <a:cs typeface="Open Sans" panose="020B0606030504020204" pitchFamily="34" charset="0"/>
              </a:rPr>
              <a:t>Noncompliance with internal billing practices</a:t>
            </a:r>
          </a:p>
          <a:p>
            <a:pPr lvl="2">
              <a:lnSpc>
                <a:spcPct val="120000"/>
              </a:lnSpc>
              <a:spcBef>
                <a:spcPts val="1200"/>
              </a:spcBef>
            </a:pPr>
            <a:r>
              <a:rPr lang="en-US" sz="8000" dirty="0">
                <a:latin typeface="Open Sans" panose="020B0606030504020204" pitchFamily="34" charset="0"/>
                <a:ea typeface="Open Sans" panose="020B0606030504020204" pitchFamily="34" charset="0"/>
                <a:cs typeface="Open Sans" panose="020B0606030504020204" pitchFamily="34" charset="0"/>
              </a:rPr>
              <a:t>Staff must follow approved policies and procedures</a:t>
            </a:r>
            <a:endParaRPr lang="en-US" sz="80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lvl="1">
              <a:lnSpc>
                <a:spcPct val="120000"/>
              </a:lnSpc>
            </a:pPr>
            <a:endParaRPr lang="en-US" sz="7600" dirty="0"/>
          </a:p>
        </p:txBody>
      </p:sp>
    </p:spTree>
    <p:extLst>
      <p:ext uri="{BB962C8B-B14F-4D97-AF65-F5344CB8AC3E}">
        <p14:creationId xmlns:p14="http://schemas.microsoft.com/office/powerpoint/2010/main" val="182436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D390EEF9-A370-614F-A134-4B9642E26178}" type="slidenum">
              <a:rPr lang="en-US" smtClean="0"/>
              <a:pPr/>
              <a:t>7</a:t>
            </a:fld>
            <a:endParaRPr lang="en-US" dirty="0"/>
          </a:p>
        </p:txBody>
      </p:sp>
      <p:sp>
        <p:nvSpPr>
          <p:cNvPr id="4" name="Title 3"/>
          <p:cNvSpPr>
            <a:spLocks noGrp="1"/>
          </p:cNvSpPr>
          <p:nvPr>
            <p:ph type="title"/>
          </p:nvPr>
        </p:nvSpPr>
        <p:spPr>
          <a:xfrm>
            <a:off x="457200" y="36513"/>
            <a:ext cx="82296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340B Drug Discount Program Updates</a:t>
            </a:r>
          </a:p>
        </p:txBody>
      </p:sp>
      <p:sp>
        <p:nvSpPr>
          <p:cNvPr id="5" name="Text Placeholder 4"/>
          <p:cNvSpPr>
            <a:spLocks noGrp="1"/>
          </p:cNvSpPr>
          <p:nvPr>
            <p:ph type="body" sz="quarter" idx="13"/>
          </p:nvPr>
        </p:nvSpPr>
        <p:spPr>
          <a:xfrm>
            <a:off x="457199" y="1108609"/>
            <a:ext cx="8371211" cy="5154626"/>
          </a:xfrm>
        </p:spPr>
        <p:txBody>
          <a:bodyPr>
            <a:normAutofit fontScale="77500" lnSpcReduction="20000"/>
          </a:bodyPr>
          <a:lstStyle/>
          <a:p>
            <a:pPr>
              <a:lnSpc>
                <a:spcPct val="120000"/>
              </a:lnSpc>
              <a:spcBef>
                <a:spcPts val="600"/>
              </a:spcBef>
            </a:pPr>
            <a:r>
              <a:rPr lang="en-US" sz="2900" dirty="0">
                <a:latin typeface="Open Sans" panose="020B0606030504020204" pitchFamily="34" charset="0"/>
                <a:ea typeface="Open Sans" panose="020B0606030504020204" pitchFamily="34" charset="0"/>
                <a:cs typeface="Open Sans" panose="020B0606030504020204" pitchFamily="34" charset="0"/>
              </a:rPr>
              <a:t>340B Drug Discount Program Audits </a:t>
            </a:r>
          </a:p>
          <a:p>
            <a:pPr lvl="1">
              <a:lnSpc>
                <a:spcPct val="120000"/>
              </a:lnSpc>
              <a:spcBef>
                <a:spcPts val="600"/>
              </a:spcBef>
            </a:pPr>
            <a:r>
              <a:rPr lang="en-US" sz="2400" dirty="0">
                <a:latin typeface="Open Sans" panose="020B0606030504020204" pitchFamily="34" charset="0"/>
                <a:ea typeface="Open Sans" panose="020B0606030504020204" pitchFamily="34" charset="0"/>
                <a:cs typeface="Open Sans" panose="020B0606030504020204" pitchFamily="34" charset="0"/>
              </a:rPr>
              <a:t>Audits are on the rise (see next slide)</a:t>
            </a:r>
          </a:p>
          <a:p>
            <a:pPr lvl="1">
              <a:lnSpc>
                <a:spcPct val="120000"/>
              </a:lnSpc>
              <a:spcBef>
                <a:spcPts val="600"/>
              </a:spcBef>
            </a:pPr>
            <a:r>
              <a:rPr lang="en-US" sz="2400" dirty="0">
                <a:latin typeface="Open Sans" panose="020B0606030504020204" pitchFamily="34" charset="0"/>
                <a:ea typeface="Open Sans" panose="020B0606030504020204" pitchFamily="34" charset="0"/>
                <a:cs typeface="Open Sans" panose="020B0606030504020204" pitchFamily="34" charset="0"/>
              </a:rPr>
              <a:t>The audit process and related guidance is ever-changing</a:t>
            </a:r>
          </a:p>
          <a:p>
            <a:pPr lvl="1">
              <a:lnSpc>
                <a:spcPct val="120000"/>
              </a:lnSpc>
              <a:spcBef>
                <a:spcPts val="600"/>
              </a:spcBef>
            </a:pPr>
            <a:r>
              <a:rPr lang="en-US" sz="2400" b="1" dirty="0">
                <a:latin typeface="Open Sans" panose="020B0606030504020204" pitchFamily="34" charset="0"/>
                <a:ea typeface="Open Sans" panose="020B0606030504020204" pitchFamily="34" charset="0"/>
                <a:cs typeface="Open Sans" panose="020B0606030504020204" pitchFamily="34" charset="0"/>
              </a:rPr>
              <a:t>New this spring: </a:t>
            </a:r>
            <a:r>
              <a:rPr lang="en-US" sz="2400" dirty="0">
                <a:latin typeface="Open Sans" panose="020B0606030504020204" pitchFamily="34" charset="0"/>
                <a:ea typeface="Open Sans" panose="020B0606030504020204" pitchFamily="34" charset="0"/>
                <a:cs typeface="Open Sans" panose="020B0606030504020204" pitchFamily="34" charset="0"/>
              </a:rPr>
              <a:t>once an audit report is finalized by </a:t>
            </a:r>
            <a:r>
              <a:rPr lang="en-US" sz="2400" dirty="0" err="1">
                <a:latin typeface="Open Sans" panose="020B0606030504020204" pitchFamily="34" charset="0"/>
                <a:ea typeface="Open Sans" panose="020B0606030504020204" pitchFamily="34" charset="0"/>
                <a:cs typeface="Open Sans" panose="020B0606030504020204" pitchFamily="34" charset="0"/>
              </a:rPr>
              <a:t>OPA</a:t>
            </a:r>
            <a:r>
              <a:rPr lang="en-US" sz="2400" dirty="0">
                <a:latin typeface="Open Sans" panose="020B0606030504020204" pitchFamily="34" charset="0"/>
                <a:ea typeface="Open Sans" panose="020B0606030504020204" pitchFamily="34" charset="0"/>
                <a:cs typeface="Open Sans" panose="020B0606030504020204" pitchFamily="34" charset="0"/>
              </a:rPr>
              <a:t>, the findings are summarized on </a:t>
            </a:r>
            <a:r>
              <a:rPr lang="en-US" sz="2400" dirty="0" err="1">
                <a:latin typeface="Open Sans" panose="020B0606030504020204" pitchFamily="34" charset="0"/>
                <a:ea typeface="Open Sans" panose="020B0606030504020204" pitchFamily="34" charset="0"/>
                <a:cs typeface="Open Sans" panose="020B0606030504020204" pitchFamily="34" charset="0"/>
              </a:rPr>
              <a:t>OPA’s</a:t>
            </a:r>
            <a:r>
              <a:rPr lang="en-US" sz="2400" dirty="0">
                <a:latin typeface="Open Sans" panose="020B0606030504020204" pitchFamily="34" charset="0"/>
                <a:ea typeface="Open Sans" panose="020B0606030504020204" pitchFamily="34" charset="0"/>
                <a:cs typeface="Open Sans" panose="020B0606030504020204" pitchFamily="34" charset="0"/>
              </a:rPr>
              <a:t> public website </a:t>
            </a:r>
            <a:r>
              <a:rPr lang="en-US" sz="2400" u="sng" dirty="0">
                <a:latin typeface="Open Sans" panose="020B0606030504020204" pitchFamily="34" charset="0"/>
                <a:ea typeface="Open Sans" panose="020B0606030504020204" pitchFamily="34" charset="0"/>
                <a:cs typeface="Open Sans" panose="020B0606030504020204" pitchFamily="34" charset="0"/>
              </a:rPr>
              <a:t>without input from the covered entity (CE)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lvl="2">
              <a:lnSpc>
                <a:spcPct val="120000"/>
              </a:lnSpc>
              <a:spcBef>
                <a:spcPts val="600"/>
              </a:spcBef>
            </a:pPr>
            <a:r>
              <a:rPr lang="en-US" sz="2100" dirty="0">
                <a:latin typeface="Open Sans" panose="020B0606030504020204" pitchFamily="34" charset="0"/>
                <a:ea typeface="Open Sans" panose="020B0606030504020204" pitchFamily="34" charset="0"/>
                <a:cs typeface="Open Sans" panose="020B0606030504020204" pitchFamily="34" charset="0"/>
              </a:rPr>
              <a:t>Previously, CEs provided </a:t>
            </a:r>
            <a:r>
              <a:rPr lang="en-US" sz="2100" dirty="0" err="1">
                <a:latin typeface="Open Sans" panose="020B0606030504020204" pitchFamily="34" charset="0"/>
                <a:ea typeface="Open Sans" panose="020B0606030504020204" pitchFamily="34" charset="0"/>
                <a:cs typeface="Open Sans" panose="020B0606030504020204" pitchFamily="34" charset="0"/>
              </a:rPr>
              <a:t>OPA</a:t>
            </a:r>
            <a:r>
              <a:rPr lang="en-US" sz="2100" dirty="0">
                <a:latin typeface="Open Sans" panose="020B0606030504020204" pitchFamily="34" charset="0"/>
                <a:ea typeface="Open Sans" panose="020B0606030504020204" pitchFamily="34" charset="0"/>
                <a:cs typeface="Open Sans" panose="020B0606030504020204" pitchFamily="34" charset="0"/>
              </a:rPr>
              <a:t> with a letter outlining the findings, which was then posted on </a:t>
            </a:r>
            <a:r>
              <a:rPr lang="en-US" sz="2100" dirty="0" err="1">
                <a:latin typeface="Open Sans" panose="020B0606030504020204" pitchFamily="34" charset="0"/>
                <a:ea typeface="Open Sans" panose="020B0606030504020204" pitchFamily="34" charset="0"/>
                <a:cs typeface="Open Sans" panose="020B0606030504020204" pitchFamily="34" charset="0"/>
              </a:rPr>
              <a:t>OPA’s</a:t>
            </a:r>
            <a:r>
              <a:rPr lang="en-US" sz="2100" dirty="0">
                <a:latin typeface="Open Sans" panose="020B0606030504020204" pitchFamily="34" charset="0"/>
                <a:ea typeface="Open Sans" panose="020B0606030504020204" pitchFamily="34" charset="0"/>
                <a:cs typeface="Open Sans" panose="020B0606030504020204" pitchFamily="34" charset="0"/>
              </a:rPr>
              <a:t> website, giving CEs the opportunity to frame and contextualize (and to speak directly to manufacturers about) audit findings</a:t>
            </a:r>
          </a:p>
          <a:p>
            <a:pPr>
              <a:lnSpc>
                <a:spcPct val="120000"/>
              </a:lnSpc>
              <a:spcBef>
                <a:spcPts val="600"/>
              </a:spcBef>
            </a:pPr>
            <a:r>
              <a:rPr lang="en-US" sz="2600" u="sng" dirty="0">
                <a:latin typeface="Open Sans" panose="020B0606030504020204" pitchFamily="34" charset="0"/>
                <a:ea typeface="Open Sans" panose="020B0606030504020204" pitchFamily="34" charset="0"/>
                <a:cs typeface="Open Sans" panose="020B0606030504020204" pitchFamily="34" charset="0"/>
              </a:rPr>
              <a:t>PROPOSED</a:t>
            </a:r>
            <a:r>
              <a:rPr lang="en-US" sz="2600" dirty="0">
                <a:latin typeface="Open Sans" panose="020B0606030504020204" pitchFamily="34" charset="0"/>
                <a:ea typeface="Open Sans" panose="020B0606030504020204" pitchFamily="34" charset="0"/>
                <a:cs typeface="Open Sans" panose="020B0606030504020204" pitchFamily="34" charset="0"/>
              </a:rPr>
              <a:t> 340B Program Omnibus Guidance (HHS/HRSA)</a:t>
            </a:r>
          </a:p>
          <a:p>
            <a:pPr lvl="1">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Published August 28, 2015</a:t>
            </a:r>
          </a:p>
          <a:p>
            <a:pPr lvl="1">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DRAFT “Mega Guidance” proposed a major change to the patient definition with potentially broad implications for health centers, including:</a:t>
            </a:r>
          </a:p>
          <a:p>
            <a:pPr lvl="2">
              <a:lnSpc>
                <a:spcPct val="120000"/>
              </a:lnSpc>
              <a:spcBef>
                <a:spcPts val="600"/>
              </a:spcBef>
            </a:pPr>
            <a:r>
              <a:rPr lang="en-US" sz="2100" dirty="0">
                <a:latin typeface="Open Sans" panose="020B0606030504020204" pitchFamily="34" charset="0"/>
                <a:ea typeface="Open Sans" panose="020B0606030504020204" pitchFamily="34" charset="0"/>
                <a:cs typeface="Open Sans" panose="020B0606030504020204" pitchFamily="34" charset="0"/>
              </a:rPr>
              <a:t>Prescriptions resulting from referrals to outside specialty care will not be covered because the service is not rendered at the health center site </a:t>
            </a:r>
            <a:r>
              <a:rPr lang="en-US" sz="2100" u="sng" dirty="0">
                <a:latin typeface="Open Sans" panose="020B0606030504020204" pitchFamily="34" charset="0"/>
                <a:ea typeface="Open Sans" panose="020B0606030504020204" pitchFamily="34" charset="0"/>
                <a:cs typeface="Open Sans" panose="020B0606030504020204" pitchFamily="34" charset="0"/>
              </a:rPr>
              <a:t>and</a:t>
            </a:r>
            <a:r>
              <a:rPr lang="en-US" sz="2100" dirty="0">
                <a:latin typeface="Open Sans" panose="020B0606030504020204" pitchFamily="34" charset="0"/>
                <a:ea typeface="Open Sans" panose="020B0606030504020204" pitchFamily="34" charset="0"/>
                <a:cs typeface="Open Sans" panose="020B0606030504020204" pitchFamily="34" charset="0"/>
              </a:rPr>
              <a:t> is not billed by the health center</a:t>
            </a:r>
          </a:p>
          <a:p>
            <a:pPr lvl="1">
              <a:lnSpc>
                <a:spcPct val="120000"/>
              </a:lnSpc>
              <a:spcBef>
                <a:spcPts val="600"/>
              </a:spcBef>
            </a:pPr>
            <a:r>
              <a:rPr lang="en-US" sz="2300" dirty="0">
                <a:latin typeface="Open Sans" panose="020B0606030504020204" pitchFamily="34" charset="0"/>
                <a:ea typeface="Open Sans" panose="020B0606030504020204" pitchFamily="34" charset="0"/>
                <a:cs typeface="Open Sans" panose="020B0606030504020204" pitchFamily="34" charset="0"/>
              </a:rPr>
              <a:t>Final guidance anticipated by the end of 2016</a:t>
            </a:r>
          </a:p>
          <a:p>
            <a:pPr marL="457200" lvl="1" indent="0">
              <a:spcBef>
                <a:spcPts val="600"/>
              </a:spcBef>
              <a:buNone/>
            </a:pPr>
            <a:endParaRPr lang="en-US" sz="2400" dirty="0"/>
          </a:p>
          <a:p>
            <a:endParaRPr lang="en-US" dirty="0"/>
          </a:p>
          <a:p>
            <a:pPr lvl="1"/>
            <a:endParaRPr lang="en-US" dirty="0"/>
          </a:p>
        </p:txBody>
      </p:sp>
    </p:spTree>
    <p:extLst>
      <p:ext uri="{BB962C8B-B14F-4D97-AF65-F5344CB8AC3E}">
        <p14:creationId xmlns:p14="http://schemas.microsoft.com/office/powerpoint/2010/main" val="338137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8</a:t>
            </a:fld>
            <a:endParaRPr lang="en-US"/>
          </a:p>
        </p:txBody>
      </p:sp>
      <p:sp>
        <p:nvSpPr>
          <p:cNvPr id="3" name="Title 2"/>
          <p:cNvSpPr>
            <a:spLocks noGrp="1"/>
          </p:cNvSpPr>
          <p:nvPr>
            <p:ph type="title"/>
          </p:nvPr>
        </p:nvSpPr>
        <p:spPr>
          <a:xfrm>
            <a:off x="457200" y="36513"/>
            <a:ext cx="8229600" cy="1143000"/>
          </a:xfrm>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340B Drug Discount Program:</a:t>
            </a:r>
            <a:br>
              <a:rPr lang="en-US" sz="3200" dirty="0">
                <a:latin typeface="Open Sans" panose="020B0606030504020204" pitchFamily="34" charset="0"/>
                <a:ea typeface="Open Sans" panose="020B0606030504020204" pitchFamily="34" charset="0"/>
                <a:cs typeface="Open Sans" panose="020B0606030504020204" pitchFamily="34" charset="0"/>
              </a:rPr>
            </a:br>
            <a:r>
              <a:rPr lang="en-US" sz="3200" dirty="0">
                <a:latin typeface="Open Sans" panose="020B0606030504020204" pitchFamily="34" charset="0"/>
                <a:ea typeface="Open Sans" panose="020B0606030504020204" pitchFamily="34" charset="0"/>
                <a:cs typeface="Open Sans" panose="020B0606030504020204" pitchFamily="34" charset="0"/>
              </a:rPr>
              <a:t>Audits On the Rise</a:t>
            </a:r>
          </a:p>
        </p:txBody>
      </p:sp>
      <p:graphicFrame>
        <p:nvGraphicFramePr>
          <p:cNvPr id="5" name="Table 4"/>
          <p:cNvGraphicFramePr>
            <a:graphicFrameLocks noGrp="1"/>
          </p:cNvGraphicFramePr>
          <p:nvPr>
            <p:extLst>
              <p:ext uri="{D42A27DB-BD31-4B8C-83A1-F6EECF244321}">
                <p14:modId xmlns:p14="http://schemas.microsoft.com/office/powerpoint/2010/main" val="320225367"/>
              </p:ext>
            </p:extLst>
          </p:nvPr>
        </p:nvGraphicFramePr>
        <p:xfrm>
          <a:off x="1257300" y="1183005"/>
          <a:ext cx="6309360" cy="4541520"/>
        </p:xfrm>
        <a:graphic>
          <a:graphicData uri="http://schemas.openxmlformats.org/drawingml/2006/table">
            <a:tbl>
              <a:tblPr firstRow="1" bandRow="1">
                <a:tableStyleId>{5C22544A-7EE6-4342-B048-85BDC9FD1C3A}</a:tableStyleId>
              </a:tblPr>
              <a:tblGrid>
                <a:gridCol w="1577340">
                  <a:extLst>
                    <a:ext uri="{9D8B030D-6E8A-4147-A177-3AD203B41FA5}">
                      <a16:colId xmlns:a16="http://schemas.microsoft.com/office/drawing/2014/main" val="20000"/>
                    </a:ext>
                  </a:extLst>
                </a:gridCol>
                <a:gridCol w="1577340">
                  <a:extLst>
                    <a:ext uri="{9D8B030D-6E8A-4147-A177-3AD203B41FA5}">
                      <a16:colId xmlns:a16="http://schemas.microsoft.com/office/drawing/2014/main" val="20001"/>
                    </a:ext>
                  </a:extLst>
                </a:gridCol>
                <a:gridCol w="1577340">
                  <a:extLst>
                    <a:ext uri="{9D8B030D-6E8A-4147-A177-3AD203B41FA5}">
                      <a16:colId xmlns:a16="http://schemas.microsoft.com/office/drawing/2014/main" val="20002"/>
                    </a:ext>
                  </a:extLst>
                </a:gridCol>
                <a:gridCol w="1577340">
                  <a:extLst>
                    <a:ext uri="{9D8B030D-6E8A-4147-A177-3AD203B41FA5}">
                      <a16:colId xmlns:a16="http://schemas.microsoft.com/office/drawing/2014/main" val="20003"/>
                    </a:ext>
                  </a:extLst>
                </a:gridCol>
              </a:tblGrid>
              <a:tr h="649148">
                <a:tc>
                  <a:txBody>
                    <a:bodyPr/>
                    <a:lstStyle/>
                    <a:p>
                      <a:pPr algn="ctr"/>
                      <a:r>
                        <a:rPr lang="en-US" sz="2000" dirty="0">
                          <a:latin typeface="+mn-lt"/>
                          <a:ea typeface="Open Sans" panose="020B0606030504020204" pitchFamily="34" charset="0"/>
                          <a:cs typeface="Arial" panose="020B0604020202020204" pitchFamily="34" charset="0"/>
                        </a:rPr>
                        <a:t>FY</a:t>
                      </a:r>
                    </a:p>
                  </a:txBody>
                  <a:tcPr/>
                </a:tc>
                <a:tc>
                  <a:txBody>
                    <a:bodyPr/>
                    <a:lstStyle/>
                    <a:p>
                      <a:pPr algn="ctr"/>
                      <a:r>
                        <a:rPr lang="en-US" sz="2000" dirty="0">
                          <a:latin typeface="+mn-lt"/>
                          <a:ea typeface="Open Sans" panose="020B0606030504020204" pitchFamily="34" charset="0"/>
                          <a:cs typeface="Arial" panose="020B0604020202020204" pitchFamily="34" charset="0"/>
                        </a:rPr>
                        <a:t>TOTAL</a:t>
                      </a:r>
                    </a:p>
                    <a:p>
                      <a:pPr algn="ctr"/>
                      <a:r>
                        <a:rPr lang="en-US" sz="2000" dirty="0">
                          <a:latin typeface="+mn-lt"/>
                          <a:ea typeface="Open Sans" panose="020B0606030504020204" pitchFamily="34" charset="0"/>
                          <a:cs typeface="Arial" panose="020B0604020202020204" pitchFamily="34" charset="0"/>
                        </a:rPr>
                        <a:t>AUDITS</a:t>
                      </a:r>
                    </a:p>
                  </a:txBody>
                  <a:tcPr/>
                </a:tc>
                <a:tc>
                  <a:txBody>
                    <a:bodyPr/>
                    <a:lstStyle/>
                    <a:p>
                      <a:pPr algn="ctr"/>
                      <a:r>
                        <a:rPr lang="en-US" sz="2000" dirty="0" err="1">
                          <a:latin typeface="+mn-lt"/>
                          <a:ea typeface="Open Sans" panose="020B0606030504020204" pitchFamily="34" charset="0"/>
                          <a:cs typeface="Arial" panose="020B0604020202020204" pitchFamily="34" charset="0"/>
                        </a:rPr>
                        <a:t>FQHC</a:t>
                      </a:r>
                      <a:r>
                        <a:rPr lang="en-US" sz="2000" baseline="0" dirty="0">
                          <a:latin typeface="+mn-lt"/>
                          <a:ea typeface="Open Sans" panose="020B0606030504020204" pitchFamily="34" charset="0"/>
                          <a:cs typeface="Arial" panose="020B0604020202020204" pitchFamily="34" charset="0"/>
                        </a:rPr>
                        <a:t> AUDITS</a:t>
                      </a:r>
                      <a:endParaRPr lang="en-US" sz="2000" dirty="0">
                        <a:latin typeface="+mn-lt"/>
                        <a:ea typeface="Open Sans" panose="020B0606030504020204" pitchFamily="34" charset="0"/>
                        <a:cs typeface="Arial" panose="020B0604020202020204" pitchFamily="34" charset="0"/>
                      </a:endParaRPr>
                    </a:p>
                  </a:txBody>
                  <a:tcPr/>
                </a:tc>
                <a:tc>
                  <a:txBody>
                    <a:bodyPr/>
                    <a:lstStyle/>
                    <a:p>
                      <a:pPr algn="ctr"/>
                      <a:r>
                        <a:rPr lang="en-US" sz="2000" dirty="0">
                          <a:latin typeface="+mn-lt"/>
                          <a:ea typeface="Open Sans" panose="020B0606030504020204" pitchFamily="34" charset="0"/>
                          <a:cs typeface="Arial" panose="020B0604020202020204" pitchFamily="34" charset="0"/>
                        </a:rPr>
                        <a:t>FQHCs WITH </a:t>
                      </a:r>
                    </a:p>
                    <a:p>
                      <a:pPr algn="ctr"/>
                      <a:r>
                        <a:rPr lang="en-US" sz="2000" dirty="0">
                          <a:latin typeface="+mn-lt"/>
                          <a:ea typeface="Open Sans" panose="020B0606030504020204" pitchFamily="34" charset="0"/>
                          <a:cs typeface="Arial" panose="020B0604020202020204" pitchFamily="34" charset="0"/>
                        </a:rPr>
                        <a:t>FINDINGS</a:t>
                      </a:r>
                    </a:p>
                  </a:txBody>
                  <a:tcPr/>
                </a:tc>
                <a:extLst>
                  <a:ext uri="{0D108BD9-81ED-4DB2-BD59-A6C34878D82A}">
                    <a16:rowId xmlns:a16="http://schemas.microsoft.com/office/drawing/2014/main" val="10000"/>
                  </a:ext>
                </a:extLst>
              </a:tr>
              <a:tr h="591897">
                <a:tc>
                  <a:txBody>
                    <a:bodyPr/>
                    <a:lstStyle/>
                    <a:p>
                      <a:pPr algn="ctr"/>
                      <a:r>
                        <a:rPr lang="en-US" sz="1800" dirty="0">
                          <a:latin typeface="+mn-lt"/>
                          <a:ea typeface="Open Sans" panose="020B0606030504020204" pitchFamily="34" charset="0"/>
                          <a:cs typeface="Arial" panose="020B0604020202020204" pitchFamily="34" charset="0"/>
                        </a:rPr>
                        <a:t>2012</a:t>
                      </a:r>
                    </a:p>
                  </a:txBody>
                  <a:tcPr/>
                </a:tc>
                <a:tc>
                  <a:txBody>
                    <a:bodyPr/>
                    <a:lstStyle/>
                    <a:p>
                      <a:pPr algn="ctr"/>
                      <a:r>
                        <a:rPr lang="en-US" sz="1800" dirty="0">
                          <a:latin typeface="+mn-lt"/>
                          <a:ea typeface="Open Sans" panose="020B0606030504020204" pitchFamily="34" charset="0"/>
                          <a:cs typeface="Arial" panose="020B0604020202020204" pitchFamily="34" charset="0"/>
                        </a:rPr>
                        <a:t>51</a:t>
                      </a:r>
                    </a:p>
                  </a:txBody>
                  <a:tcPr/>
                </a:tc>
                <a:tc>
                  <a:txBody>
                    <a:bodyPr/>
                    <a:lstStyle/>
                    <a:p>
                      <a:pPr algn="ctr"/>
                      <a:r>
                        <a:rPr lang="en-US" sz="1800" dirty="0">
                          <a:latin typeface="+mn-lt"/>
                          <a:ea typeface="Open Sans" panose="020B0606030504020204" pitchFamily="34" charset="0"/>
                          <a:cs typeface="Arial" panose="020B0604020202020204" pitchFamily="34" charset="0"/>
                        </a:rPr>
                        <a:t>9</a:t>
                      </a:r>
                    </a:p>
                    <a:p>
                      <a:pPr algn="ctr"/>
                      <a:r>
                        <a:rPr lang="en-US" sz="1800" dirty="0">
                          <a:latin typeface="+mn-lt"/>
                          <a:ea typeface="Open Sans" panose="020B0606030504020204" pitchFamily="34" charset="0"/>
                          <a:cs typeface="Arial" panose="020B0604020202020204" pitchFamily="34" charset="0"/>
                        </a:rPr>
                        <a:t>(18%)</a:t>
                      </a:r>
                    </a:p>
                  </a:txBody>
                  <a:tcPr/>
                </a:tc>
                <a:tc>
                  <a:txBody>
                    <a:bodyPr/>
                    <a:lstStyle/>
                    <a:p>
                      <a:pPr algn="ctr"/>
                      <a:r>
                        <a:rPr lang="en-US" sz="1800" dirty="0">
                          <a:latin typeface="+mn-lt"/>
                          <a:ea typeface="Open Sans" panose="020B0606030504020204" pitchFamily="34" charset="0"/>
                          <a:cs typeface="Arial" panose="020B0604020202020204" pitchFamily="34" charset="0"/>
                        </a:rPr>
                        <a:t>6 </a:t>
                      </a:r>
                    </a:p>
                    <a:p>
                      <a:pPr algn="ctr"/>
                      <a:r>
                        <a:rPr lang="en-US" sz="1800" dirty="0">
                          <a:latin typeface="+mn-lt"/>
                          <a:ea typeface="Open Sans" panose="020B0606030504020204" pitchFamily="34" charset="0"/>
                          <a:cs typeface="Arial" panose="020B0604020202020204" pitchFamily="34" charset="0"/>
                        </a:rPr>
                        <a:t>(67%)</a:t>
                      </a:r>
                    </a:p>
                  </a:txBody>
                  <a:tcPr/>
                </a:tc>
                <a:extLst>
                  <a:ext uri="{0D108BD9-81ED-4DB2-BD59-A6C34878D82A}">
                    <a16:rowId xmlns:a16="http://schemas.microsoft.com/office/drawing/2014/main" val="10001"/>
                  </a:ext>
                </a:extLst>
              </a:tr>
              <a:tr h="591897">
                <a:tc>
                  <a:txBody>
                    <a:bodyPr/>
                    <a:lstStyle/>
                    <a:p>
                      <a:pPr algn="ctr"/>
                      <a:r>
                        <a:rPr lang="en-US" sz="1800" dirty="0">
                          <a:latin typeface="+mn-lt"/>
                          <a:ea typeface="Open Sans" panose="020B0606030504020204" pitchFamily="34" charset="0"/>
                          <a:cs typeface="Arial" panose="020B0604020202020204" pitchFamily="34" charset="0"/>
                        </a:rPr>
                        <a:t>2013</a:t>
                      </a:r>
                    </a:p>
                  </a:txBody>
                  <a:tcPr/>
                </a:tc>
                <a:tc>
                  <a:txBody>
                    <a:bodyPr/>
                    <a:lstStyle/>
                    <a:p>
                      <a:pPr algn="ctr"/>
                      <a:r>
                        <a:rPr lang="en-US" sz="1800" dirty="0">
                          <a:latin typeface="+mn-lt"/>
                          <a:ea typeface="Open Sans" panose="020B0606030504020204" pitchFamily="34" charset="0"/>
                          <a:cs typeface="Arial" panose="020B0604020202020204" pitchFamily="34" charset="0"/>
                        </a:rPr>
                        <a:t>94</a:t>
                      </a:r>
                    </a:p>
                  </a:txBody>
                  <a:tcPr/>
                </a:tc>
                <a:tc>
                  <a:txBody>
                    <a:bodyPr/>
                    <a:lstStyle/>
                    <a:p>
                      <a:pPr algn="ctr"/>
                      <a:r>
                        <a:rPr lang="en-US" sz="1800" dirty="0">
                          <a:latin typeface="+mn-lt"/>
                          <a:ea typeface="Open Sans" panose="020B0606030504020204" pitchFamily="34" charset="0"/>
                          <a:cs typeface="Arial" panose="020B0604020202020204" pitchFamily="34" charset="0"/>
                        </a:rPr>
                        <a:t>10</a:t>
                      </a:r>
                    </a:p>
                    <a:p>
                      <a:pPr algn="ctr"/>
                      <a:r>
                        <a:rPr lang="en-US" sz="1800" dirty="0">
                          <a:latin typeface="+mn-lt"/>
                          <a:ea typeface="Open Sans" panose="020B0606030504020204" pitchFamily="34" charset="0"/>
                          <a:cs typeface="Arial" panose="020B0604020202020204" pitchFamily="34" charset="0"/>
                        </a:rPr>
                        <a:t>(11%)</a:t>
                      </a:r>
                    </a:p>
                  </a:txBody>
                  <a:tcPr/>
                </a:tc>
                <a:tc>
                  <a:txBody>
                    <a:bodyPr/>
                    <a:lstStyle/>
                    <a:p>
                      <a:pPr algn="ctr"/>
                      <a:r>
                        <a:rPr lang="en-US" sz="1800" dirty="0">
                          <a:latin typeface="+mn-lt"/>
                          <a:ea typeface="Open Sans" panose="020B0606030504020204" pitchFamily="34" charset="0"/>
                          <a:cs typeface="Arial" panose="020B0604020202020204" pitchFamily="34" charset="0"/>
                        </a:rPr>
                        <a:t>7</a:t>
                      </a:r>
                    </a:p>
                    <a:p>
                      <a:pPr algn="ctr"/>
                      <a:r>
                        <a:rPr lang="en-US" sz="1800" dirty="0">
                          <a:latin typeface="+mn-lt"/>
                          <a:ea typeface="Open Sans" panose="020B0606030504020204" pitchFamily="34" charset="0"/>
                          <a:cs typeface="Arial" panose="020B0604020202020204" pitchFamily="34" charset="0"/>
                        </a:rPr>
                        <a:t>(70%)</a:t>
                      </a:r>
                    </a:p>
                  </a:txBody>
                  <a:tcPr/>
                </a:tc>
                <a:extLst>
                  <a:ext uri="{0D108BD9-81ED-4DB2-BD59-A6C34878D82A}">
                    <a16:rowId xmlns:a16="http://schemas.microsoft.com/office/drawing/2014/main" val="10002"/>
                  </a:ext>
                </a:extLst>
              </a:tr>
              <a:tr h="591897">
                <a:tc>
                  <a:txBody>
                    <a:bodyPr/>
                    <a:lstStyle/>
                    <a:p>
                      <a:pPr algn="ctr"/>
                      <a:r>
                        <a:rPr lang="en-US" sz="1800" dirty="0">
                          <a:latin typeface="+mn-lt"/>
                          <a:ea typeface="Open Sans" panose="020B0606030504020204" pitchFamily="34" charset="0"/>
                          <a:cs typeface="Arial" panose="020B0604020202020204" pitchFamily="34" charset="0"/>
                        </a:rPr>
                        <a:t>2014</a:t>
                      </a:r>
                    </a:p>
                  </a:txBody>
                  <a:tcPr/>
                </a:tc>
                <a:tc>
                  <a:txBody>
                    <a:bodyPr/>
                    <a:lstStyle/>
                    <a:p>
                      <a:pPr algn="ctr"/>
                      <a:r>
                        <a:rPr lang="en-US" sz="1800" dirty="0">
                          <a:latin typeface="+mn-lt"/>
                          <a:ea typeface="Open Sans" panose="020B0606030504020204" pitchFamily="34" charset="0"/>
                          <a:cs typeface="Arial" panose="020B0604020202020204" pitchFamily="34" charset="0"/>
                        </a:rPr>
                        <a:t>99</a:t>
                      </a:r>
                    </a:p>
                  </a:txBody>
                  <a:tcPr/>
                </a:tc>
                <a:tc>
                  <a:txBody>
                    <a:bodyPr/>
                    <a:lstStyle/>
                    <a:p>
                      <a:pPr algn="ctr"/>
                      <a:r>
                        <a:rPr lang="en-US" sz="1800" dirty="0">
                          <a:latin typeface="+mn-lt"/>
                          <a:ea typeface="Open Sans" panose="020B0606030504020204" pitchFamily="34" charset="0"/>
                          <a:cs typeface="Arial" panose="020B0604020202020204" pitchFamily="34" charset="0"/>
                        </a:rPr>
                        <a:t>14</a:t>
                      </a:r>
                    </a:p>
                    <a:p>
                      <a:pPr algn="ctr"/>
                      <a:r>
                        <a:rPr lang="en-US" sz="1800" dirty="0">
                          <a:latin typeface="+mn-lt"/>
                          <a:ea typeface="Open Sans" panose="020B0606030504020204" pitchFamily="34" charset="0"/>
                          <a:cs typeface="Arial" panose="020B0604020202020204" pitchFamily="34" charset="0"/>
                        </a:rPr>
                        <a:t>(14%)</a:t>
                      </a:r>
                    </a:p>
                  </a:txBody>
                  <a:tcPr/>
                </a:tc>
                <a:tc>
                  <a:txBody>
                    <a:bodyPr/>
                    <a:lstStyle/>
                    <a:p>
                      <a:pPr algn="ctr"/>
                      <a:r>
                        <a:rPr lang="en-US" sz="1800" dirty="0">
                          <a:latin typeface="+mn-lt"/>
                          <a:ea typeface="Open Sans" panose="020B0606030504020204" pitchFamily="34" charset="0"/>
                          <a:cs typeface="Arial" panose="020B0604020202020204" pitchFamily="34" charset="0"/>
                        </a:rPr>
                        <a:t>8</a:t>
                      </a:r>
                    </a:p>
                    <a:p>
                      <a:pPr algn="ctr"/>
                      <a:r>
                        <a:rPr lang="en-US" sz="1800" dirty="0">
                          <a:latin typeface="+mn-lt"/>
                          <a:ea typeface="Open Sans" panose="020B0606030504020204" pitchFamily="34" charset="0"/>
                          <a:cs typeface="Arial" panose="020B0604020202020204" pitchFamily="34" charset="0"/>
                        </a:rPr>
                        <a:t>(57%)</a:t>
                      </a:r>
                    </a:p>
                  </a:txBody>
                  <a:tcPr/>
                </a:tc>
                <a:extLst>
                  <a:ext uri="{0D108BD9-81ED-4DB2-BD59-A6C34878D82A}">
                    <a16:rowId xmlns:a16="http://schemas.microsoft.com/office/drawing/2014/main" val="10003"/>
                  </a:ext>
                </a:extLst>
              </a:tr>
              <a:tr h="591897">
                <a:tc>
                  <a:txBody>
                    <a:bodyPr/>
                    <a:lstStyle/>
                    <a:p>
                      <a:pPr algn="ctr"/>
                      <a:r>
                        <a:rPr lang="en-US" sz="1800" dirty="0">
                          <a:latin typeface="+mn-lt"/>
                          <a:ea typeface="Open Sans" panose="020B0606030504020204" pitchFamily="34" charset="0"/>
                          <a:cs typeface="Arial" panose="020B0604020202020204" pitchFamily="34" charset="0"/>
                        </a:rPr>
                        <a:t>2015</a:t>
                      </a:r>
                    </a:p>
                  </a:txBody>
                  <a:tcPr/>
                </a:tc>
                <a:tc>
                  <a:txBody>
                    <a:bodyPr/>
                    <a:lstStyle/>
                    <a:p>
                      <a:pPr algn="ctr"/>
                      <a:r>
                        <a:rPr lang="en-US" sz="1800" dirty="0">
                          <a:latin typeface="+mn-lt"/>
                          <a:ea typeface="Open Sans" panose="020B0606030504020204" pitchFamily="34" charset="0"/>
                          <a:cs typeface="Arial" panose="020B0604020202020204" pitchFamily="34" charset="0"/>
                        </a:rPr>
                        <a:t>200</a:t>
                      </a:r>
                    </a:p>
                  </a:txBody>
                  <a:tcPr/>
                </a:tc>
                <a:tc>
                  <a:txBody>
                    <a:bodyPr/>
                    <a:lstStyle/>
                    <a:p>
                      <a:pPr algn="ctr"/>
                      <a:r>
                        <a:rPr lang="en-US" sz="1800" dirty="0">
                          <a:latin typeface="+mn-lt"/>
                          <a:ea typeface="Open Sans" panose="020B0606030504020204" pitchFamily="34" charset="0"/>
                          <a:cs typeface="Arial" panose="020B0604020202020204" pitchFamily="34" charset="0"/>
                        </a:rPr>
                        <a:t>23</a:t>
                      </a:r>
                    </a:p>
                    <a:p>
                      <a:pPr algn="ctr"/>
                      <a:r>
                        <a:rPr lang="en-US" sz="1800" dirty="0">
                          <a:latin typeface="+mn-lt"/>
                          <a:ea typeface="Open Sans" panose="020B0606030504020204" pitchFamily="34" charset="0"/>
                          <a:cs typeface="Arial" panose="020B0604020202020204" pitchFamily="34" charset="0"/>
                        </a:rPr>
                        <a:t>(12%)</a:t>
                      </a:r>
                    </a:p>
                  </a:txBody>
                  <a:tcPr/>
                </a:tc>
                <a:tc>
                  <a:txBody>
                    <a:bodyPr/>
                    <a:lstStyle/>
                    <a:p>
                      <a:pPr algn="ctr"/>
                      <a:r>
                        <a:rPr lang="en-US" sz="1800" dirty="0">
                          <a:latin typeface="+mn-lt"/>
                          <a:ea typeface="Open Sans" panose="020B0606030504020204" pitchFamily="34" charset="0"/>
                          <a:cs typeface="Arial" panose="020B0604020202020204" pitchFamily="34" charset="0"/>
                        </a:rPr>
                        <a:t>19</a:t>
                      </a:r>
                    </a:p>
                    <a:p>
                      <a:pPr algn="ctr"/>
                      <a:r>
                        <a:rPr lang="en-US" sz="1800" dirty="0">
                          <a:latin typeface="+mn-lt"/>
                          <a:ea typeface="Open Sans" panose="020B0606030504020204" pitchFamily="34" charset="0"/>
                          <a:cs typeface="Arial" panose="020B0604020202020204" pitchFamily="34" charset="0"/>
                        </a:rPr>
                        <a:t>(83%)</a:t>
                      </a:r>
                    </a:p>
                  </a:txBody>
                  <a:tcPr/>
                </a:tc>
                <a:extLst>
                  <a:ext uri="{0D108BD9-81ED-4DB2-BD59-A6C34878D82A}">
                    <a16:rowId xmlns:a16="http://schemas.microsoft.com/office/drawing/2014/main" val="10004"/>
                  </a:ext>
                </a:extLst>
              </a:tr>
              <a:tr h="591897">
                <a:tc>
                  <a:txBody>
                    <a:bodyPr/>
                    <a:lstStyle/>
                    <a:p>
                      <a:pPr algn="ctr"/>
                      <a:r>
                        <a:rPr lang="en-US" sz="1800" dirty="0">
                          <a:latin typeface="+mn-lt"/>
                          <a:ea typeface="Open Sans" panose="020B0606030504020204" pitchFamily="34" charset="0"/>
                          <a:cs typeface="Arial" panose="020B0604020202020204" pitchFamily="34" charset="0"/>
                        </a:rPr>
                        <a:t>2016</a:t>
                      </a:r>
                    </a:p>
                  </a:txBody>
                  <a:tcPr/>
                </a:tc>
                <a:tc>
                  <a:txBody>
                    <a:bodyPr/>
                    <a:lstStyle/>
                    <a:p>
                      <a:pPr algn="ctr"/>
                      <a:r>
                        <a:rPr lang="en-US" sz="1800" dirty="0">
                          <a:latin typeface="+mn-lt"/>
                          <a:ea typeface="Open Sans" panose="020B0606030504020204" pitchFamily="34" charset="0"/>
                          <a:cs typeface="Arial" panose="020B0604020202020204" pitchFamily="34" charset="0"/>
                        </a:rPr>
                        <a:t>87</a:t>
                      </a:r>
                    </a:p>
                  </a:txBody>
                  <a:tcPr/>
                </a:tc>
                <a:tc>
                  <a:txBody>
                    <a:bodyPr/>
                    <a:lstStyle/>
                    <a:p>
                      <a:pPr algn="ctr"/>
                      <a:r>
                        <a:rPr lang="en-US" sz="1800" dirty="0">
                          <a:latin typeface="+mn-lt"/>
                          <a:ea typeface="Open Sans" panose="020B0606030504020204" pitchFamily="34" charset="0"/>
                          <a:cs typeface="Arial" panose="020B0604020202020204" pitchFamily="34" charset="0"/>
                        </a:rPr>
                        <a:t>12</a:t>
                      </a:r>
                    </a:p>
                    <a:p>
                      <a:pPr algn="ctr"/>
                      <a:r>
                        <a:rPr lang="en-US" sz="1800" dirty="0">
                          <a:latin typeface="+mn-lt"/>
                          <a:ea typeface="Open Sans" panose="020B0606030504020204" pitchFamily="34" charset="0"/>
                          <a:cs typeface="Arial" panose="020B0604020202020204" pitchFamily="34" charset="0"/>
                        </a:rPr>
                        <a:t>(14%)</a:t>
                      </a:r>
                    </a:p>
                  </a:txBody>
                  <a:tcPr/>
                </a:tc>
                <a:tc>
                  <a:txBody>
                    <a:bodyPr/>
                    <a:lstStyle/>
                    <a:p>
                      <a:pPr algn="ctr"/>
                      <a:r>
                        <a:rPr lang="en-US" sz="1800" dirty="0">
                          <a:latin typeface="+mn-lt"/>
                          <a:ea typeface="Open Sans" panose="020B0606030504020204" pitchFamily="34" charset="0"/>
                          <a:cs typeface="Arial" panose="020B0604020202020204" pitchFamily="34" charset="0"/>
                        </a:rPr>
                        <a:t>5</a:t>
                      </a:r>
                    </a:p>
                    <a:p>
                      <a:pPr algn="ctr"/>
                      <a:r>
                        <a:rPr lang="en-US" sz="1800" dirty="0">
                          <a:latin typeface="+mn-lt"/>
                          <a:ea typeface="Open Sans" panose="020B0606030504020204" pitchFamily="34" charset="0"/>
                          <a:cs typeface="Arial" panose="020B0604020202020204" pitchFamily="34" charset="0"/>
                        </a:rPr>
                        <a:t>(42%)</a:t>
                      </a:r>
                    </a:p>
                  </a:txBody>
                  <a:tcPr/>
                </a:tc>
                <a:extLst>
                  <a:ext uri="{0D108BD9-81ED-4DB2-BD59-A6C34878D82A}">
                    <a16:rowId xmlns:a16="http://schemas.microsoft.com/office/drawing/2014/main" val="10005"/>
                  </a:ext>
                </a:extLst>
              </a:tr>
              <a:tr h="591897">
                <a:tc>
                  <a:txBody>
                    <a:bodyPr/>
                    <a:lstStyle/>
                    <a:p>
                      <a:pPr algn="ctr"/>
                      <a:r>
                        <a:rPr lang="en-US" sz="1800" b="1" dirty="0">
                          <a:latin typeface="+mn-lt"/>
                          <a:ea typeface="Open Sans" panose="020B0606030504020204" pitchFamily="34" charset="0"/>
                          <a:cs typeface="Arial" panose="020B0604020202020204" pitchFamily="34" charset="0"/>
                        </a:rPr>
                        <a:t>Total</a:t>
                      </a:r>
                    </a:p>
                  </a:txBody>
                  <a:tcPr/>
                </a:tc>
                <a:tc>
                  <a:txBody>
                    <a:bodyPr/>
                    <a:lstStyle/>
                    <a:p>
                      <a:pPr algn="ctr"/>
                      <a:r>
                        <a:rPr lang="en-US" sz="1800" b="1" dirty="0">
                          <a:latin typeface="+mn-lt"/>
                          <a:ea typeface="Open Sans" panose="020B0606030504020204" pitchFamily="34" charset="0"/>
                          <a:cs typeface="Arial" panose="020B0604020202020204" pitchFamily="34" charset="0"/>
                        </a:rPr>
                        <a:t>531</a:t>
                      </a:r>
                    </a:p>
                  </a:txBody>
                  <a:tcPr/>
                </a:tc>
                <a:tc>
                  <a:txBody>
                    <a:bodyPr/>
                    <a:lstStyle/>
                    <a:p>
                      <a:pPr algn="ctr"/>
                      <a:r>
                        <a:rPr lang="en-US" sz="1800" b="1" dirty="0">
                          <a:latin typeface="+mn-lt"/>
                          <a:ea typeface="Open Sans" panose="020B0606030504020204" pitchFamily="34" charset="0"/>
                          <a:cs typeface="Arial" panose="020B0604020202020204" pitchFamily="34" charset="0"/>
                        </a:rPr>
                        <a:t>68</a:t>
                      </a:r>
                    </a:p>
                    <a:p>
                      <a:pPr algn="ctr"/>
                      <a:r>
                        <a:rPr lang="en-US" sz="1800" b="1" dirty="0">
                          <a:latin typeface="+mn-lt"/>
                          <a:ea typeface="Open Sans" panose="020B0606030504020204" pitchFamily="34" charset="0"/>
                          <a:cs typeface="Arial" panose="020B0604020202020204" pitchFamily="34" charset="0"/>
                        </a:rPr>
                        <a:t>(13%)</a:t>
                      </a:r>
                    </a:p>
                  </a:txBody>
                  <a:tcPr/>
                </a:tc>
                <a:tc>
                  <a:txBody>
                    <a:bodyPr/>
                    <a:lstStyle/>
                    <a:p>
                      <a:pPr algn="ctr"/>
                      <a:r>
                        <a:rPr lang="en-US" sz="1800" b="1" dirty="0">
                          <a:latin typeface="+mn-lt"/>
                          <a:ea typeface="Open Sans" panose="020B0606030504020204" pitchFamily="34" charset="0"/>
                          <a:cs typeface="Arial" panose="020B0604020202020204" pitchFamily="34" charset="0"/>
                        </a:rPr>
                        <a:t>45</a:t>
                      </a:r>
                    </a:p>
                    <a:p>
                      <a:pPr algn="ctr"/>
                      <a:r>
                        <a:rPr lang="en-US" sz="1800" b="1" dirty="0">
                          <a:latin typeface="+mn-lt"/>
                          <a:ea typeface="Open Sans" panose="020B0606030504020204" pitchFamily="34" charset="0"/>
                          <a:cs typeface="Arial" panose="020B0604020202020204" pitchFamily="34" charset="0"/>
                        </a:rPr>
                        <a:t>(66%)</a:t>
                      </a:r>
                    </a:p>
                  </a:txBody>
                  <a:tcPr/>
                </a:tc>
                <a:extLst>
                  <a:ext uri="{0D108BD9-81ED-4DB2-BD59-A6C34878D82A}">
                    <a16:rowId xmlns:a16="http://schemas.microsoft.com/office/drawing/2014/main" val="10006"/>
                  </a:ext>
                </a:extLst>
              </a:tr>
            </a:tbl>
          </a:graphicData>
        </a:graphic>
      </p:graphicFrame>
      <p:sp>
        <p:nvSpPr>
          <p:cNvPr id="6" name="Rectangle 5"/>
          <p:cNvSpPr/>
          <p:nvPr/>
        </p:nvSpPr>
        <p:spPr>
          <a:xfrm>
            <a:off x="0" y="5842428"/>
            <a:ext cx="9144000" cy="369332"/>
          </a:xfrm>
          <a:prstGeom prst="rect">
            <a:avLst/>
          </a:prstGeom>
        </p:spPr>
        <p:txBody>
          <a:bodyPr wrap="square">
            <a:spAutoFit/>
          </a:bodyPr>
          <a:lstStyle/>
          <a:p>
            <a:pPr algn="ctr"/>
            <a:r>
              <a:rPr lang="en-US" sz="1800" dirty="0">
                <a:latin typeface="Open Sans" panose="020B0606030504020204" pitchFamily="34" charset="0"/>
                <a:ea typeface="Open Sans" panose="020B0606030504020204" pitchFamily="34" charset="0"/>
                <a:cs typeface="Open Sans" panose="020B0606030504020204" pitchFamily="34" charset="0"/>
              </a:rPr>
              <a:t>Source: www.hrsa.gov/opa/programintegrity/auditresults (last updated 8/26/2016)</a:t>
            </a:r>
          </a:p>
        </p:txBody>
      </p:sp>
    </p:spTree>
    <p:extLst>
      <p:ext uri="{BB962C8B-B14F-4D97-AF65-F5344CB8AC3E}">
        <p14:creationId xmlns:p14="http://schemas.microsoft.com/office/powerpoint/2010/main" val="235664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390EEF9-A370-614F-A134-4B9642E26178}" type="slidenum">
              <a:rPr lang="en-US" smtClean="0"/>
              <a:pPr/>
              <a:t>9</a:t>
            </a:fld>
            <a:endParaRPr lang="en-US"/>
          </a:p>
        </p:txBody>
      </p:sp>
      <p:sp>
        <p:nvSpPr>
          <p:cNvPr id="3" name="Title 2"/>
          <p:cNvSpPr>
            <a:spLocks noGrp="1"/>
          </p:cNvSpPr>
          <p:nvPr>
            <p:ph type="title"/>
          </p:nvPr>
        </p:nvSpPr>
        <p:spPr/>
        <p:txBody>
          <a:bodyPr/>
          <a:lstStyle/>
          <a:p>
            <a:r>
              <a:rPr lang="en-US" sz="3200" dirty="0">
                <a:latin typeface="Open Sans" panose="020B0606030504020204" pitchFamily="34" charset="0"/>
                <a:ea typeface="Open Sans" panose="020B0606030504020204" pitchFamily="34" charset="0"/>
                <a:cs typeface="Open Sans" panose="020B0606030504020204" pitchFamily="34" charset="0"/>
              </a:rPr>
              <a:t>Hot Issues in 340B Audits </a:t>
            </a:r>
          </a:p>
        </p:txBody>
      </p:sp>
      <p:sp>
        <p:nvSpPr>
          <p:cNvPr id="4" name="Text Placeholder 3"/>
          <p:cNvSpPr>
            <a:spLocks noGrp="1"/>
          </p:cNvSpPr>
          <p:nvPr>
            <p:ph type="body" sz="quarter" idx="13"/>
          </p:nvPr>
        </p:nvSpPr>
        <p:spPr>
          <a:xfrm>
            <a:off x="457200" y="1123949"/>
            <a:ext cx="8515350" cy="5076825"/>
          </a:xfrm>
        </p:spPr>
        <p:txBody>
          <a:bodyPr>
            <a:normAutofit fontScale="55000" lnSpcReduction="20000"/>
          </a:bodyPr>
          <a:lstStyle/>
          <a:p>
            <a:pPr>
              <a:lnSpc>
                <a:spcPct val="120000"/>
              </a:lnSpc>
              <a:spcBef>
                <a:spcPts val="200"/>
              </a:spcBef>
            </a:pPr>
            <a:r>
              <a:rPr lang="en-US" sz="3600" dirty="0">
                <a:latin typeface="Open Sans" panose="020B0606030504020204" pitchFamily="34" charset="0"/>
                <a:ea typeface="Open Sans" panose="020B0606030504020204" pitchFamily="34" charset="0"/>
                <a:cs typeface="Open Sans" panose="020B0606030504020204" pitchFamily="34" charset="0"/>
              </a:rPr>
              <a:t>Diversion</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Contract pharmacy dispenses 340B drugs to non-patients</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Prescription written by ineligible provider</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No patient record documenting prescription</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Delivery site not registered on </a:t>
            </a:r>
            <a:r>
              <a:rPr lang="en-US" sz="2900" dirty="0" err="1">
                <a:latin typeface="Open Sans" panose="020B0606030504020204" pitchFamily="34" charset="0"/>
                <a:ea typeface="Open Sans" panose="020B0606030504020204" pitchFamily="34" charset="0"/>
                <a:cs typeface="Open Sans" panose="020B0606030504020204" pitchFamily="34" charset="0"/>
              </a:rPr>
              <a:t>OPA</a:t>
            </a:r>
            <a:r>
              <a:rPr lang="en-US" sz="2900" dirty="0">
                <a:latin typeface="Open Sans" panose="020B0606030504020204" pitchFamily="34" charset="0"/>
                <a:ea typeface="Open Sans" panose="020B0606030504020204" pitchFamily="34" charset="0"/>
                <a:cs typeface="Open Sans" panose="020B0606030504020204" pitchFamily="34" charset="0"/>
              </a:rPr>
              <a:t> database </a:t>
            </a:r>
          </a:p>
          <a:p>
            <a:pPr>
              <a:lnSpc>
                <a:spcPct val="120000"/>
              </a:lnSpc>
              <a:spcBef>
                <a:spcPts val="200"/>
              </a:spcBef>
            </a:pPr>
            <a:r>
              <a:rPr lang="en-US" sz="3600" dirty="0">
                <a:latin typeface="Open Sans" panose="020B0606030504020204" pitchFamily="34" charset="0"/>
                <a:ea typeface="Open Sans" panose="020B0606030504020204" pitchFamily="34" charset="0"/>
                <a:cs typeface="Open Sans" panose="020B0606030504020204" pitchFamily="34" charset="0"/>
              </a:rPr>
              <a:t>Contract Pharmacies</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No written contract</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Actual delivery sites do not match </a:t>
            </a:r>
            <a:r>
              <a:rPr lang="en-US" sz="2900" dirty="0" err="1">
                <a:latin typeface="Open Sans" panose="020B0606030504020204" pitchFamily="34" charset="0"/>
                <a:ea typeface="Open Sans" panose="020B0606030504020204" pitchFamily="34" charset="0"/>
                <a:cs typeface="Open Sans" panose="020B0606030504020204" pitchFamily="34" charset="0"/>
              </a:rPr>
              <a:t>OPA</a:t>
            </a:r>
            <a:r>
              <a:rPr lang="en-US" sz="2900" dirty="0">
                <a:latin typeface="Open Sans" panose="020B0606030504020204" pitchFamily="34" charset="0"/>
                <a:ea typeface="Open Sans" panose="020B0606030504020204" pitchFamily="34" charset="0"/>
                <a:cs typeface="Open Sans" panose="020B0606030504020204" pitchFamily="34" charset="0"/>
              </a:rPr>
              <a:t> database</a:t>
            </a:r>
          </a:p>
          <a:p>
            <a:pPr>
              <a:lnSpc>
                <a:spcPct val="120000"/>
              </a:lnSpc>
              <a:spcBef>
                <a:spcPts val="200"/>
              </a:spcBef>
            </a:pPr>
            <a:r>
              <a:rPr lang="en-US" sz="3600" dirty="0">
                <a:latin typeface="Open Sans" panose="020B0606030504020204" pitchFamily="34" charset="0"/>
                <a:ea typeface="Open Sans" panose="020B0606030504020204" pitchFamily="34" charset="0"/>
                <a:cs typeface="Open Sans" panose="020B0606030504020204" pitchFamily="34" charset="0"/>
              </a:rPr>
              <a:t>Duplicate Discounts</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Inaccurate record on </a:t>
            </a:r>
            <a:r>
              <a:rPr lang="en-US" sz="2900" dirty="0" err="1">
                <a:latin typeface="Open Sans" panose="020B0606030504020204" pitchFamily="34" charset="0"/>
                <a:ea typeface="Open Sans" panose="020B0606030504020204" pitchFamily="34" charset="0"/>
                <a:cs typeface="Open Sans" panose="020B0606030504020204" pitchFamily="34" charset="0"/>
              </a:rPr>
              <a:t>OPA</a:t>
            </a:r>
            <a:r>
              <a:rPr lang="en-US" sz="2900" dirty="0">
                <a:latin typeface="Open Sans" panose="020B0606030504020204" pitchFamily="34" charset="0"/>
                <a:ea typeface="Open Sans" panose="020B0606030504020204" pitchFamily="34" charset="0"/>
                <a:cs typeface="Open Sans" panose="020B0606030504020204" pitchFamily="34" charset="0"/>
              </a:rPr>
              <a:t> Medicaid Exclusion File</a:t>
            </a:r>
          </a:p>
          <a:p>
            <a:pPr lvl="2">
              <a:lnSpc>
                <a:spcPct val="120000"/>
              </a:lnSpc>
              <a:spcBef>
                <a:spcPts val="200"/>
              </a:spcBef>
            </a:pPr>
            <a:r>
              <a:rPr lang="en-US" sz="2500" dirty="0">
                <a:latin typeface="Open Sans" panose="020B0606030504020204" pitchFamily="34" charset="0"/>
                <a:ea typeface="Open Sans" panose="020B0606030504020204" pitchFamily="34" charset="0"/>
                <a:cs typeface="Open Sans" panose="020B0606030504020204" pitchFamily="34" charset="0"/>
              </a:rPr>
              <a:t>Billing Medicaid contrary to data on file</a:t>
            </a:r>
          </a:p>
          <a:p>
            <a:pPr lvl="2">
              <a:lnSpc>
                <a:spcPct val="120000"/>
              </a:lnSpc>
              <a:spcBef>
                <a:spcPts val="200"/>
              </a:spcBef>
            </a:pPr>
            <a:r>
              <a:rPr lang="en-US" sz="2500" dirty="0">
                <a:latin typeface="Open Sans" panose="020B0606030504020204" pitchFamily="34" charset="0"/>
                <a:ea typeface="Open Sans" panose="020B0606030504020204" pitchFamily="34" charset="0"/>
                <a:cs typeface="Open Sans" panose="020B0606030504020204" pitchFamily="34" charset="0"/>
              </a:rPr>
              <a:t>No </a:t>
            </a:r>
            <a:r>
              <a:rPr lang="en-US" sz="2500" dirty="0" err="1">
                <a:latin typeface="Open Sans" panose="020B0606030504020204" pitchFamily="34" charset="0"/>
                <a:ea typeface="Open Sans" panose="020B0606030504020204" pitchFamily="34" charset="0"/>
                <a:cs typeface="Open Sans" panose="020B0606030504020204" pitchFamily="34" charset="0"/>
              </a:rPr>
              <a:t>NPI</a:t>
            </a:r>
            <a:r>
              <a:rPr lang="en-US" sz="2500" dirty="0">
                <a:latin typeface="Open Sans" panose="020B0606030504020204" pitchFamily="34" charset="0"/>
                <a:ea typeface="Open Sans" panose="020B0606030504020204" pitchFamily="34" charset="0"/>
                <a:cs typeface="Open Sans" panose="020B0606030504020204" pitchFamily="34" charset="0"/>
              </a:rPr>
              <a:t> or Medicaid billing number registered</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Using contract pharmacy to dispense to Medicaid fee-for service beneficiaries without method to prevent duplicate discounts</a:t>
            </a:r>
          </a:p>
          <a:p>
            <a:pPr>
              <a:lnSpc>
                <a:spcPct val="120000"/>
              </a:lnSpc>
              <a:spcBef>
                <a:spcPts val="200"/>
              </a:spcBef>
            </a:pPr>
            <a:r>
              <a:rPr lang="en-US" sz="3600" dirty="0">
                <a:latin typeface="Open Sans" panose="020B0606030504020204" pitchFamily="34" charset="0"/>
                <a:ea typeface="Open Sans" panose="020B0606030504020204" pitchFamily="34" charset="0"/>
                <a:cs typeface="Open Sans" panose="020B0606030504020204" pitchFamily="34" charset="0"/>
              </a:rPr>
              <a:t>Administrative</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Registration of new health center sites with </a:t>
            </a:r>
            <a:r>
              <a:rPr lang="en-US" sz="2900" dirty="0" err="1">
                <a:latin typeface="Open Sans" panose="020B0606030504020204" pitchFamily="34" charset="0"/>
                <a:ea typeface="Open Sans" panose="020B0606030504020204" pitchFamily="34" charset="0"/>
                <a:cs typeface="Open Sans" panose="020B0606030504020204" pitchFamily="34" charset="0"/>
              </a:rPr>
              <a:t>OPA</a:t>
            </a:r>
            <a:endParaRPr lang="en-US" sz="2900" dirty="0">
              <a:latin typeface="Open Sans" panose="020B0606030504020204" pitchFamily="34" charset="0"/>
              <a:ea typeface="Open Sans" panose="020B0606030504020204" pitchFamily="34" charset="0"/>
              <a:cs typeface="Open Sans" panose="020B0606030504020204" pitchFamily="34" charset="0"/>
            </a:endParaRP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Wrong authorizing official or contact person</a:t>
            </a:r>
          </a:p>
          <a:p>
            <a:pPr lvl="1">
              <a:lnSpc>
                <a:spcPct val="120000"/>
              </a:lnSpc>
              <a:spcBef>
                <a:spcPts val="200"/>
              </a:spcBef>
            </a:pPr>
            <a:r>
              <a:rPr lang="en-US" sz="2900" dirty="0">
                <a:latin typeface="Open Sans" panose="020B0606030504020204" pitchFamily="34" charset="0"/>
                <a:ea typeface="Open Sans" panose="020B0606030504020204" pitchFamily="34" charset="0"/>
                <a:cs typeface="Open Sans" panose="020B0606030504020204" pitchFamily="34" charset="0"/>
              </a:rPr>
              <a:t>No, or inadequate, written policies and procedures for 340B program</a:t>
            </a:r>
          </a:p>
          <a:p>
            <a:endParaRPr lang="en-US" dirty="0"/>
          </a:p>
        </p:txBody>
      </p:sp>
    </p:spTree>
    <p:extLst>
      <p:ext uri="{BB962C8B-B14F-4D97-AF65-F5344CB8AC3E}">
        <p14:creationId xmlns:p14="http://schemas.microsoft.com/office/powerpoint/2010/main" val="2428564942"/>
      </p:ext>
    </p:extLst>
  </p:cSld>
  <p:clrMapOvr>
    <a:masterClrMapping/>
  </p:clrMapOvr>
</p:sld>
</file>

<file path=ppt/theme/theme1.xml><?xml version="1.0" encoding="utf-8"?>
<a:theme xmlns:a="http://schemas.openxmlformats.org/drawingml/2006/main" name="Presentation1">
  <a:themeElements>
    <a:clrScheme name="FTL color theme">
      <a:dk1>
        <a:sysClr val="windowText" lastClr="000000"/>
      </a:dk1>
      <a:lt1>
        <a:sysClr val="window" lastClr="FFFFFF"/>
      </a:lt1>
      <a:dk2>
        <a:srgbClr val="1F497D"/>
      </a:dk2>
      <a:lt2>
        <a:srgbClr val="EEECE1"/>
      </a:lt2>
      <a:accent1>
        <a:srgbClr val="DF6420"/>
      </a:accent1>
      <a:accent2>
        <a:srgbClr val="A9AE36"/>
      </a:accent2>
      <a:accent3>
        <a:srgbClr val="7A4B68"/>
      </a:accent3>
      <a:accent4>
        <a:srgbClr val="F5AF2D"/>
      </a:accent4>
      <a:accent5>
        <a:srgbClr val="BE302B"/>
      </a:accent5>
      <a:accent6>
        <a:srgbClr val="00666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lide Master w/Copyright only">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3239</Words>
  <Application>Microsoft Office PowerPoint</Application>
  <PresentationFormat>On-screen Show (4:3)</PresentationFormat>
  <Paragraphs>371</Paragraphs>
  <Slides>35</Slides>
  <Notes>35</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35</vt:i4>
      </vt:variant>
    </vt:vector>
  </HeadingPairs>
  <TitlesOfParts>
    <vt:vector size="50" baseType="lpstr">
      <vt:lpstr>ＭＳ Ｐゴシック</vt:lpstr>
      <vt:lpstr>Arial</vt:lpstr>
      <vt:lpstr>Calibri</vt:lpstr>
      <vt:lpstr>Gotham Bold</vt:lpstr>
      <vt:lpstr>Gotham Bold</vt:lpstr>
      <vt:lpstr>Gotham Book</vt:lpstr>
      <vt:lpstr>Gotham Medium</vt:lpstr>
      <vt:lpstr>Gotham-Bold</vt:lpstr>
      <vt:lpstr>Gotham-Bold</vt:lpstr>
      <vt:lpstr>Gotham-Book</vt:lpstr>
      <vt:lpstr>Lucida Sans</vt:lpstr>
      <vt:lpstr>Open Sans</vt:lpstr>
      <vt:lpstr>Times</vt:lpstr>
      <vt:lpstr>Presentation1</vt:lpstr>
      <vt:lpstr>1_Slide Master w/Copyright only</vt:lpstr>
      <vt:lpstr>PowerPoint Presentation</vt:lpstr>
      <vt:lpstr>Agenda</vt:lpstr>
      <vt:lpstr>PowerPoint Presentation</vt:lpstr>
      <vt:lpstr>Governing in an Enforcement Environment: OIG Return on Investment</vt:lpstr>
      <vt:lpstr>OIG enforcement: two health centers must return ACA capital funds</vt:lpstr>
      <vt:lpstr>AGENCY enforcement UPDATES</vt:lpstr>
      <vt:lpstr>340B Drug Discount Program Updates</vt:lpstr>
      <vt:lpstr>340B Drug Discount Program: Audits On the Rise</vt:lpstr>
      <vt:lpstr>Hot Issues in 340B Audits </vt:lpstr>
      <vt:lpstr>HIPAA Enforcement Activity:  Updates on Audits</vt:lpstr>
      <vt:lpstr>2016 HIPAA Enforcement Highlights</vt:lpstr>
      <vt:lpstr>2016 HIPAA Enforcement Highlights</vt:lpstr>
      <vt:lpstr>PowerPoint Presentation</vt:lpstr>
      <vt:lpstr>Federal Award Performance and Integrity Information System</vt:lpstr>
      <vt:lpstr>FAPIIS Cont’d</vt:lpstr>
      <vt:lpstr>FAPIIS Cont’d</vt:lpstr>
      <vt:lpstr>Draft HEALTH CENTER PROGRAM COMPLIANCE MANUAL</vt:lpstr>
      <vt:lpstr>BPHC Guidance that would be Superseded by the Compliance Manual</vt:lpstr>
      <vt:lpstr>BPHC Guidance Remaining in effect</vt:lpstr>
      <vt:lpstr>Draft HEALTH CENTER PROGRAM COMPLIANCE MANUAL</vt:lpstr>
      <vt:lpstr>PowerPoint Presentation</vt:lpstr>
      <vt:lpstr>Overview of section 330 High Risk Areas</vt:lpstr>
      <vt:lpstr>section 330 High Risk Areas</vt:lpstr>
      <vt:lpstr>section 330 High Risk Areas</vt:lpstr>
      <vt:lpstr>section 330 High Risk Areas</vt:lpstr>
      <vt:lpstr>section 330 High Risk Areas</vt:lpstr>
      <vt:lpstr>Additional High Risk Areas</vt:lpstr>
      <vt:lpstr>Whistleblower/Qui Tam Lawsuits</vt:lpstr>
      <vt:lpstr>Distinguishing between Lobbying and Political Activity</vt:lpstr>
      <vt:lpstr>PowerPoint Presentation</vt:lpstr>
      <vt:lpstr>Mandatory Compliance Programs</vt:lpstr>
      <vt:lpstr>Compliance PROGRAM Goals</vt:lpstr>
      <vt:lpstr>7 Elements of Effective  Compliance Programs  </vt:lpstr>
      <vt:lpstr>Implementing Compliance Programs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Tekely</dc:creator>
  <cp:lastModifiedBy>Amanda Tekely</cp:lastModifiedBy>
  <cp:revision>2</cp:revision>
  <dcterms:modified xsi:type="dcterms:W3CDTF">2016-10-18T18:55:56Z</dcterms:modified>
</cp:coreProperties>
</file>